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12"/>
  </p:notesMasterIdLst>
  <p:sldIdLst>
    <p:sldId id="256" r:id="rId2"/>
    <p:sldId id="267" r:id="rId3"/>
    <p:sldId id="268" r:id="rId4"/>
    <p:sldId id="269" r:id="rId5"/>
    <p:sldId id="258" r:id="rId6"/>
    <p:sldId id="264" r:id="rId7"/>
    <p:sldId id="270" r:id="rId8"/>
    <p:sldId id="260" r:id="rId9"/>
    <p:sldId id="261" r:id="rId10"/>
    <p:sldId id="266"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94660"/>
  </p:normalViewPr>
  <p:slideViewPr>
    <p:cSldViewPr snapToGrid="0">
      <p:cViewPr varScale="1">
        <p:scale>
          <a:sx n="68" d="100"/>
          <a:sy n="68" d="100"/>
        </p:scale>
        <p:origin x="816" y="60"/>
      </p:cViewPr>
      <p:guideLst/>
    </p:cSldViewPr>
  </p:slideViewPr>
  <p:notesTextViewPr>
    <p:cViewPr>
      <p:scale>
        <a:sx n="1" d="1"/>
        <a:sy n="1" d="1"/>
      </p:scale>
      <p:origin x="0" y="0"/>
    </p:cViewPr>
  </p:notesTextViewPr>
  <p:notesViewPr>
    <p:cSldViewPr snapToGrid="0">
      <p:cViewPr>
        <p:scale>
          <a:sx n="100" d="100"/>
          <a:sy n="100" d="100"/>
        </p:scale>
        <p:origin x="1890" y="-172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A72F87-3CF2-4D81-8F5D-BDC70ADBD202}"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ECBB2FFE-9E3A-4A9A-9E11-6F0EF84BD3C7}">
      <dgm:prSet/>
      <dgm:spPr/>
      <dgm:t>
        <a:bodyPr/>
        <a:lstStyle/>
        <a:p>
          <a:r>
            <a:rPr lang="en-GB" dirty="0"/>
            <a:t>Urbanisation – people will still live in cities and towns</a:t>
          </a:r>
          <a:endParaRPr lang="en-US" dirty="0"/>
        </a:p>
      </dgm:t>
    </dgm:pt>
    <dgm:pt modelId="{E558768D-6519-4FAE-A94A-D5F42609342B}" type="parTrans" cxnId="{988889A9-416F-48EA-A453-B5B029F3977E}">
      <dgm:prSet/>
      <dgm:spPr/>
      <dgm:t>
        <a:bodyPr/>
        <a:lstStyle/>
        <a:p>
          <a:endParaRPr lang="en-US"/>
        </a:p>
      </dgm:t>
    </dgm:pt>
    <dgm:pt modelId="{212E1C71-ED71-4E71-8C6C-E157C8BDC935}" type="sibTrans" cxnId="{988889A9-416F-48EA-A453-B5B029F3977E}">
      <dgm:prSet/>
      <dgm:spPr/>
      <dgm:t>
        <a:bodyPr/>
        <a:lstStyle/>
        <a:p>
          <a:endParaRPr lang="en-US"/>
        </a:p>
      </dgm:t>
    </dgm:pt>
    <dgm:pt modelId="{C814B01E-9D98-4799-B0DC-04E7E832B16A}">
      <dgm:prSet/>
      <dgm:spPr/>
      <dgm:t>
        <a:bodyPr/>
        <a:lstStyle/>
        <a:p>
          <a:r>
            <a:rPr lang="en-GB" dirty="0"/>
            <a:t>Trade – we will still import and export goods</a:t>
          </a:r>
          <a:endParaRPr lang="en-US" dirty="0"/>
        </a:p>
      </dgm:t>
    </dgm:pt>
    <dgm:pt modelId="{C9BF885D-2DFF-4A4E-B039-2655FF49325E}" type="parTrans" cxnId="{A4142B0C-C677-4B68-AD13-131671E7D017}">
      <dgm:prSet/>
      <dgm:spPr/>
      <dgm:t>
        <a:bodyPr/>
        <a:lstStyle/>
        <a:p>
          <a:endParaRPr lang="en-US"/>
        </a:p>
      </dgm:t>
    </dgm:pt>
    <dgm:pt modelId="{07C8130B-715A-4C47-A3F8-2C012D119D8B}" type="sibTrans" cxnId="{A4142B0C-C677-4B68-AD13-131671E7D017}">
      <dgm:prSet/>
      <dgm:spPr/>
      <dgm:t>
        <a:bodyPr/>
        <a:lstStyle/>
        <a:p>
          <a:endParaRPr lang="en-US"/>
        </a:p>
      </dgm:t>
    </dgm:pt>
    <dgm:pt modelId="{4B1003F0-C413-4ECA-B5A3-6458A3AC744E}">
      <dgm:prSet/>
      <dgm:spPr/>
      <dgm:t>
        <a:bodyPr/>
        <a:lstStyle/>
        <a:p>
          <a:r>
            <a:rPr lang="en-GB" dirty="0"/>
            <a:t>Infrastructure – the fundamental ports, road and rail networks will still exist.</a:t>
          </a:r>
          <a:endParaRPr lang="en-US" dirty="0"/>
        </a:p>
      </dgm:t>
    </dgm:pt>
    <dgm:pt modelId="{FB0AB13E-113C-422D-AAB3-606E0BC31CEC}" type="parTrans" cxnId="{E3283F7D-318E-49C8-ACD0-EA2B891B7469}">
      <dgm:prSet/>
      <dgm:spPr/>
      <dgm:t>
        <a:bodyPr/>
        <a:lstStyle/>
        <a:p>
          <a:endParaRPr lang="en-US"/>
        </a:p>
      </dgm:t>
    </dgm:pt>
    <dgm:pt modelId="{B643F695-363D-4F2F-B948-3C5B71B46633}" type="sibTrans" cxnId="{E3283F7D-318E-49C8-ACD0-EA2B891B7469}">
      <dgm:prSet/>
      <dgm:spPr/>
      <dgm:t>
        <a:bodyPr/>
        <a:lstStyle/>
        <a:p>
          <a:endParaRPr lang="en-US"/>
        </a:p>
      </dgm:t>
    </dgm:pt>
    <dgm:pt modelId="{2C0E880A-345C-4070-958E-D134DE4D686C}">
      <dgm:prSet/>
      <dgm:spPr/>
      <dgm:t>
        <a:bodyPr/>
        <a:lstStyle/>
        <a:p>
          <a:r>
            <a:rPr lang="en-GB" dirty="0"/>
            <a:t>The laws of physics</a:t>
          </a:r>
          <a:endParaRPr lang="en-US" dirty="0"/>
        </a:p>
      </dgm:t>
    </dgm:pt>
    <dgm:pt modelId="{784AF4B7-BFE4-4FDD-8F44-2C7B171AE674}" type="parTrans" cxnId="{333DAD8F-FAA8-4934-A433-670349B1E848}">
      <dgm:prSet/>
      <dgm:spPr/>
      <dgm:t>
        <a:bodyPr/>
        <a:lstStyle/>
        <a:p>
          <a:endParaRPr lang="en-US"/>
        </a:p>
      </dgm:t>
    </dgm:pt>
    <dgm:pt modelId="{E819DABA-3884-4497-BC76-C3159CD50628}" type="sibTrans" cxnId="{333DAD8F-FAA8-4934-A433-670349B1E848}">
      <dgm:prSet/>
      <dgm:spPr/>
      <dgm:t>
        <a:bodyPr/>
        <a:lstStyle/>
        <a:p>
          <a:endParaRPr lang="en-US"/>
        </a:p>
      </dgm:t>
    </dgm:pt>
    <dgm:pt modelId="{C546B12C-08EB-48DC-B2B3-941CED0AA6CA}" type="pres">
      <dgm:prSet presAssocID="{E6A72F87-3CF2-4D81-8F5D-BDC70ADBD202}" presName="root" presStyleCnt="0">
        <dgm:presLayoutVars>
          <dgm:dir/>
          <dgm:resizeHandles val="exact"/>
        </dgm:presLayoutVars>
      </dgm:prSet>
      <dgm:spPr/>
    </dgm:pt>
    <dgm:pt modelId="{EF6362E9-4A1F-4CBB-B66F-7A0BCCDB63AE}" type="pres">
      <dgm:prSet presAssocID="{ECBB2FFE-9E3A-4A9A-9E11-6F0EF84BD3C7}" presName="compNode" presStyleCnt="0"/>
      <dgm:spPr/>
    </dgm:pt>
    <dgm:pt modelId="{89494DEF-03BC-4378-A337-ED6983D1C3F4}" type="pres">
      <dgm:prSet presAssocID="{ECBB2FFE-9E3A-4A9A-9E11-6F0EF84BD3C7}" presName="bgRect" presStyleLbl="bgShp" presStyleIdx="0" presStyleCnt="4"/>
      <dgm:spPr/>
    </dgm:pt>
    <dgm:pt modelId="{15CE978D-36BE-434B-9204-E7F971246BDC}" type="pres">
      <dgm:prSet presAssocID="{ECBB2FFE-9E3A-4A9A-9E11-6F0EF84BD3C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ity"/>
        </a:ext>
      </dgm:extLst>
    </dgm:pt>
    <dgm:pt modelId="{43475ACB-7C6F-4630-B163-62F9AB8D206E}" type="pres">
      <dgm:prSet presAssocID="{ECBB2FFE-9E3A-4A9A-9E11-6F0EF84BD3C7}" presName="spaceRect" presStyleCnt="0"/>
      <dgm:spPr/>
    </dgm:pt>
    <dgm:pt modelId="{311B0665-05F8-4D31-AF05-21ACDCF3E4BA}" type="pres">
      <dgm:prSet presAssocID="{ECBB2FFE-9E3A-4A9A-9E11-6F0EF84BD3C7}" presName="parTx" presStyleLbl="revTx" presStyleIdx="0" presStyleCnt="4">
        <dgm:presLayoutVars>
          <dgm:chMax val="0"/>
          <dgm:chPref val="0"/>
        </dgm:presLayoutVars>
      </dgm:prSet>
      <dgm:spPr/>
    </dgm:pt>
    <dgm:pt modelId="{E2FAFB5C-A010-417A-AEBA-5E382DBC402A}" type="pres">
      <dgm:prSet presAssocID="{212E1C71-ED71-4E71-8C6C-E157C8BDC935}" presName="sibTrans" presStyleCnt="0"/>
      <dgm:spPr/>
    </dgm:pt>
    <dgm:pt modelId="{2432652F-17B9-4B44-BBD9-882FEEB5D0BF}" type="pres">
      <dgm:prSet presAssocID="{C814B01E-9D98-4799-B0DC-04E7E832B16A}" presName="compNode" presStyleCnt="0"/>
      <dgm:spPr/>
    </dgm:pt>
    <dgm:pt modelId="{44ADDA0C-B3CD-47F6-9AC5-5E1CFB58BDA2}" type="pres">
      <dgm:prSet presAssocID="{C814B01E-9D98-4799-B0DC-04E7E832B16A}" presName="bgRect" presStyleLbl="bgShp" presStyleIdx="1" presStyleCnt="4"/>
      <dgm:spPr/>
    </dgm:pt>
    <dgm:pt modelId="{55D7C816-489D-4308-AA96-0FBC54FF20F1}" type="pres">
      <dgm:prSet presAssocID="{C814B01E-9D98-4799-B0DC-04E7E832B16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x"/>
        </a:ext>
      </dgm:extLst>
    </dgm:pt>
    <dgm:pt modelId="{B686B967-B245-4848-B9F6-D096CFB54D0C}" type="pres">
      <dgm:prSet presAssocID="{C814B01E-9D98-4799-B0DC-04E7E832B16A}" presName="spaceRect" presStyleCnt="0"/>
      <dgm:spPr/>
    </dgm:pt>
    <dgm:pt modelId="{3440EC61-A625-4EED-BB2E-CBAC4318316D}" type="pres">
      <dgm:prSet presAssocID="{C814B01E-9D98-4799-B0DC-04E7E832B16A}" presName="parTx" presStyleLbl="revTx" presStyleIdx="1" presStyleCnt="4">
        <dgm:presLayoutVars>
          <dgm:chMax val="0"/>
          <dgm:chPref val="0"/>
        </dgm:presLayoutVars>
      </dgm:prSet>
      <dgm:spPr/>
    </dgm:pt>
    <dgm:pt modelId="{273B3D9C-99C7-4800-9259-D2BDA1973C0D}" type="pres">
      <dgm:prSet presAssocID="{07C8130B-715A-4C47-A3F8-2C012D119D8B}" presName="sibTrans" presStyleCnt="0"/>
      <dgm:spPr/>
    </dgm:pt>
    <dgm:pt modelId="{4BE1D5B1-6007-4A8D-AE53-D9D47D8D3E8E}" type="pres">
      <dgm:prSet presAssocID="{4B1003F0-C413-4ECA-B5A3-6458A3AC744E}" presName="compNode" presStyleCnt="0"/>
      <dgm:spPr/>
    </dgm:pt>
    <dgm:pt modelId="{D4DAAB71-8956-46A3-9339-00F9D8678A52}" type="pres">
      <dgm:prSet presAssocID="{4B1003F0-C413-4ECA-B5A3-6458A3AC744E}" presName="bgRect" presStyleLbl="bgShp" presStyleIdx="2" presStyleCnt="4"/>
      <dgm:spPr/>
    </dgm:pt>
    <dgm:pt modelId="{A3C2E068-B7EE-491D-8ED5-1069D4499E62}" type="pres">
      <dgm:prSet presAssocID="{4B1003F0-C413-4ECA-B5A3-6458A3AC744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rain"/>
        </a:ext>
      </dgm:extLst>
    </dgm:pt>
    <dgm:pt modelId="{CCC2760D-1DB9-44D3-A2FC-369A36B87537}" type="pres">
      <dgm:prSet presAssocID="{4B1003F0-C413-4ECA-B5A3-6458A3AC744E}" presName="spaceRect" presStyleCnt="0"/>
      <dgm:spPr/>
    </dgm:pt>
    <dgm:pt modelId="{E34EF2DA-4550-4346-B3C9-DFD996C60B40}" type="pres">
      <dgm:prSet presAssocID="{4B1003F0-C413-4ECA-B5A3-6458A3AC744E}" presName="parTx" presStyleLbl="revTx" presStyleIdx="2" presStyleCnt="4">
        <dgm:presLayoutVars>
          <dgm:chMax val="0"/>
          <dgm:chPref val="0"/>
        </dgm:presLayoutVars>
      </dgm:prSet>
      <dgm:spPr/>
    </dgm:pt>
    <dgm:pt modelId="{CF784BC0-98B0-4793-93F2-16BB1CAC22FF}" type="pres">
      <dgm:prSet presAssocID="{B643F695-363D-4F2F-B948-3C5B71B46633}" presName="sibTrans" presStyleCnt="0"/>
      <dgm:spPr/>
    </dgm:pt>
    <dgm:pt modelId="{7F2B9878-A576-4454-B20B-479C4D50E300}" type="pres">
      <dgm:prSet presAssocID="{2C0E880A-345C-4070-958E-D134DE4D686C}" presName="compNode" presStyleCnt="0"/>
      <dgm:spPr/>
    </dgm:pt>
    <dgm:pt modelId="{F3771609-AECA-4E70-B7BC-2A7A93324818}" type="pres">
      <dgm:prSet presAssocID="{2C0E880A-345C-4070-958E-D134DE4D686C}" presName="bgRect" presStyleLbl="bgShp" presStyleIdx="3" presStyleCnt="4"/>
      <dgm:spPr/>
    </dgm:pt>
    <dgm:pt modelId="{4E3B1457-19FA-4602-9F5B-009F708A6863}" type="pres">
      <dgm:prSet presAssocID="{2C0E880A-345C-4070-958E-D134DE4D686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Atom"/>
        </a:ext>
      </dgm:extLst>
    </dgm:pt>
    <dgm:pt modelId="{FAC627AD-77AD-4015-8E73-232983A0A71F}" type="pres">
      <dgm:prSet presAssocID="{2C0E880A-345C-4070-958E-D134DE4D686C}" presName="spaceRect" presStyleCnt="0"/>
      <dgm:spPr/>
    </dgm:pt>
    <dgm:pt modelId="{A6B6C567-8FBB-472E-9D83-36D27B73C3EA}" type="pres">
      <dgm:prSet presAssocID="{2C0E880A-345C-4070-958E-D134DE4D686C}" presName="parTx" presStyleLbl="revTx" presStyleIdx="3" presStyleCnt="4">
        <dgm:presLayoutVars>
          <dgm:chMax val="0"/>
          <dgm:chPref val="0"/>
        </dgm:presLayoutVars>
      </dgm:prSet>
      <dgm:spPr/>
    </dgm:pt>
  </dgm:ptLst>
  <dgm:cxnLst>
    <dgm:cxn modelId="{A4142B0C-C677-4B68-AD13-131671E7D017}" srcId="{E6A72F87-3CF2-4D81-8F5D-BDC70ADBD202}" destId="{C814B01E-9D98-4799-B0DC-04E7E832B16A}" srcOrd="1" destOrd="0" parTransId="{C9BF885D-2DFF-4A4E-B039-2655FF49325E}" sibTransId="{07C8130B-715A-4C47-A3F8-2C012D119D8B}"/>
    <dgm:cxn modelId="{EF91C716-23DF-439D-895D-4C312F402A71}" type="presOf" srcId="{4B1003F0-C413-4ECA-B5A3-6458A3AC744E}" destId="{E34EF2DA-4550-4346-B3C9-DFD996C60B40}" srcOrd="0" destOrd="0" presId="urn:microsoft.com/office/officeart/2018/2/layout/IconVerticalSolidList"/>
    <dgm:cxn modelId="{E3283F7D-318E-49C8-ACD0-EA2B891B7469}" srcId="{E6A72F87-3CF2-4D81-8F5D-BDC70ADBD202}" destId="{4B1003F0-C413-4ECA-B5A3-6458A3AC744E}" srcOrd="2" destOrd="0" parTransId="{FB0AB13E-113C-422D-AAB3-606E0BC31CEC}" sibTransId="{B643F695-363D-4F2F-B948-3C5B71B46633}"/>
    <dgm:cxn modelId="{03836789-442E-48FF-9883-CB8BC5589F75}" type="presOf" srcId="{ECBB2FFE-9E3A-4A9A-9E11-6F0EF84BD3C7}" destId="{311B0665-05F8-4D31-AF05-21ACDCF3E4BA}" srcOrd="0" destOrd="0" presId="urn:microsoft.com/office/officeart/2018/2/layout/IconVerticalSolidList"/>
    <dgm:cxn modelId="{F564D78D-3D1B-4CCC-A049-10B50BCAC08B}" type="presOf" srcId="{E6A72F87-3CF2-4D81-8F5D-BDC70ADBD202}" destId="{C546B12C-08EB-48DC-B2B3-941CED0AA6CA}" srcOrd="0" destOrd="0" presId="urn:microsoft.com/office/officeart/2018/2/layout/IconVerticalSolidList"/>
    <dgm:cxn modelId="{333DAD8F-FAA8-4934-A433-670349B1E848}" srcId="{E6A72F87-3CF2-4D81-8F5D-BDC70ADBD202}" destId="{2C0E880A-345C-4070-958E-D134DE4D686C}" srcOrd="3" destOrd="0" parTransId="{784AF4B7-BFE4-4FDD-8F44-2C7B171AE674}" sibTransId="{E819DABA-3884-4497-BC76-C3159CD50628}"/>
    <dgm:cxn modelId="{988889A9-416F-48EA-A453-B5B029F3977E}" srcId="{E6A72F87-3CF2-4D81-8F5D-BDC70ADBD202}" destId="{ECBB2FFE-9E3A-4A9A-9E11-6F0EF84BD3C7}" srcOrd="0" destOrd="0" parTransId="{E558768D-6519-4FAE-A94A-D5F42609342B}" sibTransId="{212E1C71-ED71-4E71-8C6C-E157C8BDC935}"/>
    <dgm:cxn modelId="{CA0823AB-DC16-4092-AF44-7F634C134CCB}" type="presOf" srcId="{2C0E880A-345C-4070-958E-D134DE4D686C}" destId="{A6B6C567-8FBB-472E-9D83-36D27B73C3EA}" srcOrd="0" destOrd="0" presId="urn:microsoft.com/office/officeart/2018/2/layout/IconVerticalSolidList"/>
    <dgm:cxn modelId="{5D1F0BD6-3C75-4703-B071-E40E7F915412}" type="presOf" srcId="{C814B01E-9D98-4799-B0DC-04E7E832B16A}" destId="{3440EC61-A625-4EED-BB2E-CBAC4318316D}" srcOrd="0" destOrd="0" presId="urn:microsoft.com/office/officeart/2018/2/layout/IconVerticalSolidList"/>
    <dgm:cxn modelId="{5D8DBAE2-F52A-439E-A191-2D5A43599F9E}" type="presParOf" srcId="{C546B12C-08EB-48DC-B2B3-941CED0AA6CA}" destId="{EF6362E9-4A1F-4CBB-B66F-7A0BCCDB63AE}" srcOrd="0" destOrd="0" presId="urn:microsoft.com/office/officeart/2018/2/layout/IconVerticalSolidList"/>
    <dgm:cxn modelId="{B5EADBE5-CF5F-4AC0-AAB3-D4B6591F2FC4}" type="presParOf" srcId="{EF6362E9-4A1F-4CBB-B66F-7A0BCCDB63AE}" destId="{89494DEF-03BC-4378-A337-ED6983D1C3F4}" srcOrd="0" destOrd="0" presId="urn:microsoft.com/office/officeart/2018/2/layout/IconVerticalSolidList"/>
    <dgm:cxn modelId="{FAA9E1DF-77C6-4B9B-A682-6687F948FA3D}" type="presParOf" srcId="{EF6362E9-4A1F-4CBB-B66F-7A0BCCDB63AE}" destId="{15CE978D-36BE-434B-9204-E7F971246BDC}" srcOrd="1" destOrd="0" presId="urn:microsoft.com/office/officeart/2018/2/layout/IconVerticalSolidList"/>
    <dgm:cxn modelId="{B654AA29-A6A6-4087-BFA8-CD40608093D9}" type="presParOf" srcId="{EF6362E9-4A1F-4CBB-B66F-7A0BCCDB63AE}" destId="{43475ACB-7C6F-4630-B163-62F9AB8D206E}" srcOrd="2" destOrd="0" presId="urn:microsoft.com/office/officeart/2018/2/layout/IconVerticalSolidList"/>
    <dgm:cxn modelId="{869D96A3-75BE-4C3D-89B3-782B5938F06A}" type="presParOf" srcId="{EF6362E9-4A1F-4CBB-B66F-7A0BCCDB63AE}" destId="{311B0665-05F8-4D31-AF05-21ACDCF3E4BA}" srcOrd="3" destOrd="0" presId="urn:microsoft.com/office/officeart/2018/2/layout/IconVerticalSolidList"/>
    <dgm:cxn modelId="{74997AE3-4DCC-452E-8A97-7E6DDA8DA049}" type="presParOf" srcId="{C546B12C-08EB-48DC-B2B3-941CED0AA6CA}" destId="{E2FAFB5C-A010-417A-AEBA-5E382DBC402A}" srcOrd="1" destOrd="0" presId="urn:microsoft.com/office/officeart/2018/2/layout/IconVerticalSolidList"/>
    <dgm:cxn modelId="{6B4416AA-6E8D-4C34-9E44-881C4C2CDA5E}" type="presParOf" srcId="{C546B12C-08EB-48DC-B2B3-941CED0AA6CA}" destId="{2432652F-17B9-4B44-BBD9-882FEEB5D0BF}" srcOrd="2" destOrd="0" presId="urn:microsoft.com/office/officeart/2018/2/layout/IconVerticalSolidList"/>
    <dgm:cxn modelId="{B25F6C8D-FCD6-4FBB-A62E-717A9DED38A3}" type="presParOf" srcId="{2432652F-17B9-4B44-BBD9-882FEEB5D0BF}" destId="{44ADDA0C-B3CD-47F6-9AC5-5E1CFB58BDA2}" srcOrd="0" destOrd="0" presId="urn:microsoft.com/office/officeart/2018/2/layout/IconVerticalSolidList"/>
    <dgm:cxn modelId="{D85BD7B5-6843-47B2-91DD-42FD3239B272}" type="presParOf" srcId="{2432652F-17B9-4B44-BBD9-882FEEB5D0BF}" destId="{55D7C816-489D-4308-AA96-0FBC54FF20F1}" srcOrd="1" destOrd="0" presId="urn:microsoft.com/office/officeart/2018/2/layout/IconVerticalSolidList"/>
    <dgm:cxn modelId="{F8278B21-7830-40C3-82AE-250BC9986CE9}" type="presParOf" srcId="{2432652F-17B9-4B44-BBD9-882FEEB5D0BF}" destId="{B686B967-B245-4848-B9F6-D096CFB54D0C}" srcOrd="2" destOrd="0" presId="urn:microsoft.com/office/officeart/2018/2/layout/IconVerticalSolidList"/>
    <dgm:cxn modelId="{CB00C455-960B-45F8-B75E-F2DBDF2590E1}" type="presParOf" srcId="{2432652F-17B9-4B44-BBD9-882FEEB5D0BF}" destId="{3440EC61-A625-4EED-BB2E-CBAC4318316D}" srcOrd="3" destOrd="0" presId="urn:microsoft.com/office/officeart/2018/2/layout/IconVerticalSolidList"/>
    <dgm:cxn modelId="{DB9194DB-6DF7-49F7-AECB-E8608C0B329A}" type="presParOf" srcId="{C546B12C-08EB-48DC-B2B3-941CED0AA6CA}" destId="{273B3D9C-99C7-4800-9259-D2BDA1973C0D}" srcOrd="3" destOrd="0" presId="urn:microsoft.com/office/officeart/2018/2/layout/IconVerticalSolidList"/>
    <dgm:cxn modelId="{27014B42-C50B-403F-9CAC-7A1BFB840136}" type="presParOf" srcId="{C546B12C-08EB-48DC-B2B3-941CED0AA6CA}" destId="{4BE1D5B1-6007-4A8D-AE53-D9D47D8D3E8E}" srcOrd="4" destOrd="0" presId="urn:microsoft.com/office/officeart/2018/2/layout/IconVerticalSolidList"/>
    <dgm:cxn modelId="{BEF81891-047C-4E46-9090-2BC27C29F818}" type="presParOf" srcId="{4BE1D5B1-6007-4A8D-AE53-D9D47D8D3E8E}" destId="{D4DAAB71-8956-46A3-9339-00F9D8678A52}" srcOrd="0" destOrd="0" presId="urn:microsoft.com/office/officeart/2018/2/layout/IconVerticalSolidList"/>
    <dgm:cxn modelId="{88284BFA-64C3-4EF0-B4D4-C055F5573ADC}" type="presParOf" srcId="{4BE1D5B1-6007-4A8D-AE53-D9D47D8D3E8E}" destId="{A3C2E068-B7EE-491D-8ED5-1069D4499E62}" srcOrd="1" destOrd="0" presId="urn:microsoft.com/office/officeart/2018/2/layout/IconVerticalSolidList"/>
    <dgm:cxn modelId="{D4C6D93D-8991-4890-9609-40A577F949C7}" type="presParOf" srcId="{4BE1D5B1-6007-4A8D-AE53-D9D47D8D3E8E}" destId="{CCC2760D-1DB9-44D3-A2FC-369A36B87537}" srcOrd="2" destOrd="0" presId="urn:microsoft.com/office/officeart/2018/2/layout/IconVerticalSolidList"/>
    <dgm:cxn modelId="{F8D68148-7E75-44B2-A682-E7C7E8D1062D}" type="presParOf" srcId="{4BE1D5B1-6007-4A8D-AE53-D9D47D8D3E8E}" destId="{E34EF2DA-4550-4346-B3C9-DFD996C60B40}" srcOrd="3" destOrd="0" presId="urn:microsoft.com/office/officeart/2018/2/layout/IconVerticalSolidList"/>
    <dgm:cxn modelId="{72B359D0-7E74-4FFB-84CE-749A5A6A75C5}" type="presParOf" srcId="{C546B12C-08EB-48DC-B2B3-941CED0AA6CA}" destId="{CF784BC0-98B0-4793-93F2-16BB1CAC22FF}" srcOrd="5" destOrd="0" presId="urn:microsoft.com/office/officeart/2018/2/layout/IconVerticalSolidList"/>
    <dgm:cxn modelId="{7716364C-393A-4CFF-83D7-D0BC250E6B4F}" type="presParOf" srcId="{C546B12C-08EB-48DC-B2B3-941CED0AA6CA}" destId="{7F2B9878-A576-4454-B20B-479C4D50E300}" srcOrd="6" destOrd="0" presId="urn:microsoft.com/office/officeart/2018/2/layout/IconVerticalSolidList"/>
    <dgm:cxn modelId="{0B9DA72E-2686-47C3-83B0-92D9F8802415}" type="presParOf" srcId="{7F2B9878-A576-4454-B20B-479C4D50E300}" destId="{F3771609-AECA-4E70-B7BC-2A7A93324818}" srcOrd="0" destOrd="0" presId="urn:microsoft.com/office/officeart/2018/2/layout/IconVerticalSolidList"/>
    <dgm:cxn modelId="{E54B772B-A5C8-484E-BD1C-6F70CF1D693F}" type="presParOf" srcId="{7F2B9878-A576-4454-B20B-479C4D50E300}" destId="{4E3B1457-19FA-4602-9F5B-009F708A6863}" srcOrd="1" destOrd="0" presId="urn:microsoft.com/office/officeart/2018/2/layout/IconVerticalSolidList"/>
    <dgm:cxn modelId="{F8759479-8773-4F47-B4DF-7D5D05C60449}" type="presParOf" srcId="{7F2B9878-A576-4454-B20B-479C4D50E300}" destId="{FAC627AD-77AD-4015-8E73-232983A0A71F}" srcOrd="2" destOrd="0" presId="urn:microsoft.com/office/officeart/2018/2/layout/IconVerticalSolidList"/>
    <dgm:cxn modelId="{86673C31-66F7-4F8E-8400-6BDF9AF7DDCB}" type="presParOf" srcId="{7F2B9878-A576-4454-B20B-479C4D50E300}" destId="{A6B6C567-8FBB-472E-9D83-36D27B73C3E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C84443-BBFC-4AED-9508-703ED5814AE6}"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0D899377-353D-461B-825E-F1E4E5195984}">
      <dgm:prSet/>
      <dgm:spPr/>
      <dgm:t>
        <a:bodyPr/>
        <a:lstStyle/>
        <a:p>
          <a:pPr>
            <a:lnSpc>
              <a:spcPct val="100000"/>
            </a:lnSpc>
          </a:pPr>
          <a:r>
            <a:rPr lang="en-US" dirty="0"/>
            <a:t>Each tonne of freight transported by rail reduces carbon emissions by 76 per cent compared to road </a:t>
          </a:r>
        </a:p>
      </dgm:t>
    </dgm:pt>
    <dgm:pt modelId="{7298AB13-C48C-46A3-ACBB-3AE2EE376374}" type="parTrans" cxnId="{6C8BD19A-6B4D-497C-A322-AB33AE7A66F9}">
      <dgm:prSet/>
      <dgm:spPr/>
      <dgm:t>
        <a:bodyPr/>
        <a:lstStyle/>
        <a:p>
          <a:endParaRPr lang="en-US"/>
        </a:p>
      </dgm:t>
    </dgm:pt>
    <dgm:pt modelId="{0DFD4F9D-FDAB-4A2D-BAC9-F622A8D3FDAB}" type="sibTrans" cxnId="{6C8BD19A-6B4D-497C-A322-AB33AE7A66F9}">
      <dgm:prSet/>
      <dgm:spPr/>
      <dgm:t>
        <a:bodyPr/>
        <a:lstStyle/>
        <a:p>
          <a:endParaRPr lang="en-US"/>
        </a:p>
      </dgm:t>
    </dgm:pt>
    <dgm:pt modelId="{97A076F8-31A0-4EC8-AE51-AD7CF4062BB9}">
      <dgm:prSet/>
      <dgm:spPr/>
      <dgm:t>
        <a:bodyPr/>
        <a:lstStyle/>
        <a:p>
          <a:pPr>
            <a:lnSpc>
              <a:spcPct val="100000"/>
            </a:lnSpc>
          </a:pPr>
          <a:r>
            <a:rPr lang="en-US" dirty="0"/>
            <a:t>Each freight train removes 43 to 76 lorries from the roads </a:t>
          </a:r>
        </a:p>
      </dgm:t>
    </dgm:pt>
    <dgm:pt modelId="{570E6407-FAEB-4FF7-AC34-8B90F81417E9}" type="parTrans" cxnId="{A4A1E7F1-A3B1-4ADB-9E35-FC075C13F58F}">
      <dgm:prSet/>
      <dgm:spPr/>
      <dgm:t>
        <a:bodyPr/>
        <a:lstStyle/>
        <a:p>
          <a:endParaRPr lang="en-US"/>
        </a:p>
      </dgm:t>
    </dgm:pt>
    <dgm:pt modelId="{AA1287CA-80DE-458A-8943-51C840B6F7B8}" type="sibTrans" cxnId="{A4A1E7F1-A3B1-4ADB-9E35-FC075C13F58F}">
      <dgm:prSet/>
      <dgm:spPr/>
      <dgm:t>
        <a:bodyPr/>
        <a:lstStyle/>
        <a:p>
          <a:endParaRPr lang="en-US"/>
        </a:p>
      </dgm:t>
    </dgm:pt>
    <dgm:pt modelId="{85F59F83-85CC-44F2-8621-B3BAF2C417E1}" type="pres">
      <dgm:prSet presAssocID="{FAC84443-BBFC-4AED-9508-703ED5814AE6}" presName="linear" presStyleCnt="0">
        <dgm:presLayoutVars>
          <dgm:animLvl val="lvl"/>
          <dgm:resizeHandles val="exact"/>
        </dgm:presLayoutVars>
      </dgm:prSet>
      <dgm:spPr/>
    </dgm:pt>
    <dgm:pt modelId="{8EEF8297-2459-453E-89E7-C6448D582E7A}" type="pres">
      <dgm:prSet presAssocID="{0D899377-353D-461B-825E-F1E4E5195984}" presName="parentText" presStyleLbl="node1" presStyleIdx="0" presStyleCnt="2">
        <dgm:presLayoutVars>
          <dgm:chMax val="0"/>
          <dgm:bulletEnabled val="1"/>
        </dgm:presLayoutVars>
      </dgm:prSet>
      <dgm:spPr/>
    </dgm:pt>
    <dgm:pt modelId="{C98051B4-F83A-4727-ADD1-382FA16B5A16}" type="pres">
      <dgm:prSet presAssocID="{0DFD4F9D-FDAB-4A2D-BAC9-F622A8D3FDAB}" presName="spacer" presStyleCnt="0"/>
      <dgm:spPr/>
    </dgm:pt>
    <dgm:pt modelId="{B6E57FDC-F9DE-4BB1-9938-B1E00C1246A0}" type="pres">
      <dgm:prSet presAssocID="{97A076F8-31A0-4EC8-AE51-AD7CF4062BB9}" presName="parentText" presStyleLbl="node1" presStyleIdx="1" presStyleCnt="2">
        <dgm:presLayoutVars>
          <dgm:chMax val="0"/>
          <dgm:bulletEnabled val="1"/>
        </dgm:presLayoutVars>
      </dgm:prSet>
      <dgm:spPr/>
    </dgm:pt>
  </dgm:ptLst>
  <dgm:cxnLst>
    <dgm:cxn modelId="{5D9F1612-660D-4EC7-90E7-778982D67CE5}" type="presOf" srcId="{97A076F8-31A0-4EC8-AE51-AD7CF4062BB9}" destId="{B6E57FDC-F9DE-4BB1-9938-B1E00C1246A0}" srcOrd="0" destOrd="0" presId="urn:microsoft.com/office/officeart/2005/8/layout/vList2"/>
    <dgm:cxn modelId="{20A7131C-C6D8-4BE8-B3E2-B943A4313EA3}" type="presOf" srcId="{0D899377-353D-461B-825E-F1E4E5195984}" destId="{8EEF8297-2459-453E-89E7-C6448D582E7A}" srcOrd="0" destOrd="0" presId="urn:microsoft.com/office/officeart/2005/8/layout/vList2"/>
    <dgm:cxn modelId="{6C8BD19A-6B4D-497C-A322-AB33AE7A66F9}" srcId="{FAC84443-BBFC-4AED-9508-703ED5814AE6}" destId="{0D899377-353D-461B-825E-F1E4E5195984}" srcOrd="0" destOrd="0" parTransId="{7298AB13-C48C-46A3-ACBB-3AE2EE376374}" sibTransId="{0DFD4F9D-FDAB-4A2D-BAC9-F622A8D3FDAB}"/>
    <dgm:cxn modelId="{5A3861A4-E838-44E9-8107-19DC2F841B17}" type="presOf" srcId="{FAC84443-BBFC-4AED-9508-703ED5814AE6}" destId="{85F59F83-85CC-44F2-8621-B3BAF2C417E1}" srcOrd="0" destOrd="0" presId="urn:microsoft.com/office/officeart/2005/8/layout/vList2"/>
    <dgm:cxn modelId="{A4A1E7F1-A3B1-4ADB-9E35-FC075C13F58F}" srcId="{FAC84443-BBFC-4AED-9508-703ED5814AE6}" destId="{97A076F8-31A0-4EC8-AE51-AD7CF4062BB9}" srcOrd="1" destOrd="0" parTransId="{570E6407-FAEB-4FF7-AC34-8B90F81417E9}" sibTransId="{AA1287CA-80DE-458A-8943-51C840B6F7B8}"/>
    <dgm:cxn modelId="{906F22A6-040C-4F8E-B817-EAC7EFCD8A1E}" type="presParOf" srcId="{85F59F83-85CC-44F2-8621-B3BAF2C417E1}" destId="{8EEF8297-2459-453E-89E7-C6448D582E7A}" srcOrd="0" destOrd="0" presId="urn:microsoft.com/office/officeart/2005/8/layout/vList2"/>
    <dgm:cxn modelId="{42B129DE-E916-420C-84C4-698587304761}" type="presParOf" srcId="{85F59F83-85CC-44F2-8621-B3BAF2C417E1}" destId="{C98051B4-F83A-4727-ADD1-382FA16B5A16}" srcOrd="1" destOrd="0" presId="urn:microsoft.com/office/officeart/2005/8/layout/vList2"/>
    <dgm:cxn modelId="{70441E50-BB13-4B3F-8590-4DE2D3482069}" type="presParOf" srcId="{85F59F83-85CC-44F2-8621-B3BAF2C417E1}" destId="{B6E57FDC-F9DE-4BB1-9938-B1E00C1246A0}"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494DEF-03BC-4378-A337-ED6983D1C3F4}">
      <dsp:nvSpPr>
        <dsp:cNvPr id="0" name=""/>
        <dsp:cNvSpPr/>
      </dsp:nvSpPr>
      <dsp:spPr>
        <a:xfrm>
          <a:off x="0" y="1854"/>
          <a:ext cx="6451943" cy="9398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CE978D-36BE-434B-9204-E7F971246BDC}">
      <dsp:nvSpPr>
        <dsp:cNvPr id="0" name=""/>
        <dsp:cNvSpPr/>
      </dsp:nvSpPr>
      <dsp:spPr>
        <a:xfrm>
          <a:off x="284297" y="213315"/>
          <a:ext cx="516904" cy="5169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11B0665-05F8-4D31-AF05-21ACDCF3E4BA}">
      <dsp:nvSpPr>
        <dsp:cNvPr id="0" name=""/>
        <dsp:cNvSpPr/>
      </dsp:nvSpPr>
      <dsp:spPr>
        <a:xfrm>
          <a:off x="1085500" y="1854"/>
          <a:ext cx="5366442" cy="939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465" tIns="99465" rIns="99465" bIns="99465" numCol="1" spcCol="1270" anchor="ctr" anchorCtr="0">
          <a:noAutofit/>
        </a:bodyPr>
        <a:lstStyle/>
        <a:p>
          <a:pPr marL="0" lvl="0" indent="0" algn="l" defTabSz="977900">
            <a:lnSpc>
              <a:spcPct val="90000"/>
            </a:lnSpc>
            <a:spcBef>
              <a:spcPct val="0"/>
            </a:spcBef>
            <a:spcAft>
              <a:spcPct val="35000"/>
            </a:spcAft>
            <a:buNone/>
          </a:pPr>
          <a:r>
            <a:rPr lang="en-GB" sz="2200" kern="1200" dirty="0"/>
            <a:t>Urbanisation – people will still live in cities and towns</a:t>
          </a:r>
          <a:endParaRPr lang="en-US" sz="2200" kern="1200" dirty="0"/>
        </a:p>
      </dsp:txBody>
      <dsp:txXfrm>
        <a:off x="1085500" y="1854"/>
        <a:ext cx="5366442" cy="939827"/>
      </dsp:txXfrm>
    </dsp:sp>
    <dsp:sp modelId="{44ADDA0C-B3CD-47F6-9AC5-5E1CFB58BDA2}">
      <dsp:nvSpPr>
        <dsp:cNvPr id="0" name=""/>
        <dsp:cNvSpPr/>
      </dsp:nvSpPr>
      <dsp:spPr>
        <a:xfrm>
          <a:off x="0" y="1176638"/>
          <a:ext cx="6451943" cy="9398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D7C816-489D-4308-AA96-0FBC54FF20F1}">
      <dsp:nvSpPr>
        <dsp:cNvPr id="0" name=""/>
        <dsp:cNvSpPr/>
      </dsp:nvSpPr>
      <dsp:spPr>
        <a:xfrm>
          <a:off x="284297" y="1388099"/>
          <a:ext cx="516904" cy="5169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440EC61-A625-4EED-BB2E-CBAC4318316D}">
      <dsp:nvSpPr>
        <dsp:cNvPr id="0" name=""/>
        <dsp:cNvSpPr/>
      </dsp:nvSpPr>
      <dsp:spPr>
        <a:xfrm>
          <a:off x="1085500" y="1176638"/>
          <a:ext cx="5366442" cy="939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465" tIns="99465" rIns="99465" bIns="99465" numCol="1" spcCol="1270" anchor="ctr" anchorCtr="0">
          <a:noAutofit/>
        </a:bodyPr>
        <a:lstStyle/>
        <a:p>
          <a:pPr marL="0" lvl="0" indent="0" algn="l" defTabSz="977900">
            <a:lnSpc>
              <a:spcPct val="90000"/>
            </a:lnSpc>
            <a:spcBef>
              <a:spcPct val="0"/>
            </a:spcBef>
            <a:spcAft>
              <a:spcPct val="35000"/>
            </a:spcAft>
            <a:buNone/>
          </a:pPr>
          <a:r>
            <a:rPr lang="en-GB" sz="2200" kern="1200" dirty="0"/>
            <a:t>Trade – we will still import and export goods</a:t>
          </a:r>
          <a:endParaRPr lang="en-US" sz="2200" kern="1200" dirty="0"/>
        </a:p>
      </dsp:txBody>
      <dsp:txXfrm>
        <a:off x="1085500" y="1176638"/>
        <a:ext cx="5366442" cy="939827"/>
      </dsp:txXfrm>
    </dsp:sp>
    <dsp:sp modelId="{D4DAAB71-8956-46A3-9339-00F9D8678A52}">
      <dsp:nvSpPr>
        <dsp:cNvPr id="0" name=""/>
        <dsp:cNvSpPr/>
      </dsp:nvSpPr>
      <dsp:spPr>
        <a:xfrm>
          <a:off x="0" y="2351421"/>
          <a:ext cx="6451943" cy="9398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C2E068-B7EE-491D-8ED5-1069D4499E62}">
      <dsp:nvSpPr>
        <dsp:cNvPr id="0" name=""/>
        <dsp:cNvSpPr/>
      </dsp:nvSpPr>
      <dsp:spPr>
        <a:xfrm>
          <a:off x="284297" y="2562882"/>
          <a:ext cx="516904" cy="5169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34EF2DA-4550-4346-B3C9-DFD996C60B40}">
      <dsp:nvSpPr>
        <dsp:cNvPr id="0" name=""/>
        <dsp:cNvSpPr/>
      </dsp:nvSpPr>
      <dsp:spPr>
        <a:xfrm>
          <a:off x="1085500" y="2351421"/>
          <a:ext cx="5366442" cy="939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465" tIns="99465" rIns="99465" bIns="99465" numCol="1" spcCol="1270" anchor="ctr" anchorCtr="0">
          <a:noAutofit/>
        </a:bodyPr>
        <a:lstStyle/>
        <a:p>
          <a:pPr marL="0" lvl="0" indent="0" algn="l" defTabSz="977900">
            <a:lnSpc>
              <a:spcPct val="90000"/>
            </a:lnSpc>
            <a:spcBef>
              <a:spcPct val="0"/>
            </a:spcBef>
            <a:spcAft>
              <a:spcPct val="35000"/>
            </a:spcAft>
            <a:buNone/>
          </a:pPr>
          <a:r>
            <a:rPr lang="en-GB" sz="2200" kern="1200" dirty="0"/>
            <a:t>Infrastructure – the fundamental ports, road and rail networks will still exist.</a:t>
          </a:r>
          <a:endParaRPr lang="en-US" sz="2200" kern="1200" dirty="0"/>
        </a:p>
      </dsp:txBody>
      <dsp:txXfrm>
        <a:off x="1085500" y="2351421"/>
        <a:ext cx="5366442" cy="939827"/>
      </dsp:txXfrm>
    </dsp:sp>
    <dsp:sp modelId="{F3771609-AECA-4E70-B7BC-2A7A93324818}">
      <dsp:nvSpPr>
        <dsp:cNvPr id="0" name=""/>
        <dsp:cNvSpPr/>
      </dsp:nvSpPr>
      <dsp:spPr>
        <a:xfrm>
          <a:off x="0" y="3526205"/>
          <a:ext cx="6451943" cy="9398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3B1457-19FA-4602-9F5B-009F708A6863}">
      <dsp:nvSpPr>
        <dsp:cNvPr id="0" name=""/>
        <dsp:cNvSpPr/>
      </dsp:nvSpPr>
      <dsp:spPr>
        <a:xfrm>
          <a:off x="284297" y="3737666"/>
          <a:ext cx="516904" cy="51690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6B6C567-8FBB-472E-9D83-36D27B73C3EA}">
      <dsp:nvSpPr>
        <dsp:cNvPr id="0" name=""/>
        <dsp:cNvSpPr/>
      </dsp:nvSpPr>
      <dsp:spPr>
        <a:xfrm>
          <a:off x="1085500" y="3526205"/>
          <a:ext cx="5366442" cy="939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465" tIns="99465" rIns="99465" bIns="99465" numCol="1" spcCol="1270" anchor="ctr" anchorCtr="0">
          <a:noAutofit/>
        </a:bodyPr>
        <a:lstStyle/>
        <a:p>
          <a:pPr marL="0" lvl="0" indent="0" algn="l" defTabSz="977900">
            <a:lnSpc>
              <a:spcPct val="90000"/>
            </a:lnSpc>
            <a:spcBef>
              <a:spcPct val="0"/>
            </a:spcBef>
            <a:spcAft>
              <a:spcPct val="35000"/>
            </a:spcAft>
            <a:buNone/>
          </a:pPr>
          <a:r>
            <a:rPr lang="en-GB" sz="2200" kern="1200" dirty="0"/>
            <a:t>The laws of physics</a:t>
          </a:r>
          <a:endParaRPr lang="en-US" sz="2200" kern="1200" dirty="0"/>
        </a:p>
      </dsp:txBody>
      <dsp:txXfrm>
        <a:off x="1085500" y="3526205"/>
        <a:ext cx="5366442" cy="9398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EF8297-2459-453E-89E7-C6448D582E7A}">
      <dsp:nvSpPr>
        <dsp:cNvPr id="0" name=""/>
        <dsp:cNvSpPr/>
      </dsp:nvSpPr>
      <dsp:spPr>
        <a:xfrm>
          <a:off x="0" y="178703"/>
          <a:ext cx="6451943" cy="20077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100000"/>
            </a:lnSpc>
            <a:spcBef>
              <a:spcPct val="0"/>
            </a:spcBef>
            <a:spcAft>
              <a:spcPct val="35000"/>
            </a:spcAft>
            <a:buNone/>
          </a:pPr>
          <a:r>
            <a:rPr lang="en-US" sz="3300" kern="1200" dirty="0"/>
            <a:t>Each tonne of freight transported by rail reduces carbon emissions by 76 per cent compared to road </a:t>
          </a:r>
        </a:p>
      </dsp:txBody>
      <dsp:txXfrm>
        <a:off x="98009" y="276712"/>
        <a:ext cx="6255925" cy="1811702"/>
      </dsp:txXfrm>
    </dsp:sp>
    <dsp:sp modelId="{B6E57FDC-F9DE-4BB1-9938-B1E00C1246A0}">
      <dsp:nvSpPr>
        <dsp:cNvPr id="0" name=""/>
        <dsp:cNvSpPr/>
      </dsp:nvSpPr>
      <dsp:spPr>
        <a:xfrm>
          <a:off x="0" y="2281463"/>
          <a:ext cx="6451943" cy="2007720"/>
        </a:xfrm>
        <a:prstGeom prst="roundRect">
          <a:avLst/>
        </a:prstGeom>
        <a:solidFill>
          <a:schemeClr val="accent2">
            <a:hueOff val="1378517"/>
            <a:satOff val="25807"/>
            <a:lumOff val="-156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100000"/>
            </a:lnSpc>
            <a:spcBef>
              <a:spcPct val="0"/>
            </a:spcBef>
            <a:spcAft>
              <a:spcPct val="35000"/>
            </a:spcAft>
            <a:buNone/>
          </a:pPr>
          <a:r>
            <a:rPr lang="en-US" sz="3300" kern="1200" dirty="0"/>
            <a:t>Each freight train removes 43 to 76 lorries from the roads </a:t>
          </a:r>
        </a:p>
      </dsp:txBody>
      <dsp:txXfrm>
        <a:off x="98009" y="2379472"/>
        <a:ext cx="6255925" cy="181170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F9779E-313E-4B5E-918E-078BBD19DAB6}" type="datetimeFigureOut">
              <a:rPr lang="en-GB" smtClean="0"/>
              <a:t>20/07/2020</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089769-7401-478E-B21B-891E6CFFA513}" type="slidenum">
              <a:rPr lang="en-GB" smtClean="0"/>
              <a:t>‹#›</a:t>
            </a:fld>
            <a:endParaRPr lang="en-GB" dirty="0"/>
          </a:p>
        </p:txBody>
      </p:sp>
    </p:spTree>
    <p:extLst>
      <p:ext uri="{BB962C8B-B14F-4D97-AF65-F5344CB8AC3E}">
        <p14:creationId xmlns:p14="http://schemas.microsoft.com/office/powerpoint/2010/main" val="1674166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878642/decarbonising-transport-setting-the-challenge.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2089769-7401-478E-B21B-891E6CFFA513}" type="slidenum">
              <a:rPr lang="en-GB" smtClean="0"/>
              <a:t>1</a:t>
            </a:fld>
            <a:endParaRPr lang="en-GB" dirty="0"/>
          </a:p>
        </p:txBody>
      </p:sp>
    </p:spTree>
    <p:extLst>
      <p:ext uri="{BB962C8B-B14F-4D97-AF65-F5344CB8AC3E}">
        <p14:creationId xmlns:p14="http://schemas.microsoft.com/office/powerpoint/2010/main" val="3038237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52089769-7401-478E-B21B-891E6CFFA513}" type="slidenum">
              <a:rPr lang="en-GB" smtClean="0"/>
              <a:t>10</a:t>
            </a:fld>
            <a:endParaRPr lang="en-GB" dirty="0"/>
          </a:p>
        </p:txBody>
      </p:sp>
      <p:sp>
        <p:nvSpPr>
          <p:cNvPr id="5" name="TextBox 4">
            <a:extLst>
              <a:ext uri="{FF2B5EF4-FFF2-40B4-BE49-F238E27FC236}">
                <a16:creationId xmlns:a16="http://schemas.microsoft.com/office/drawing/2014/main" id="{DB520DF7-912F-45A5-B99F-0422EB514E9A}"/>
              </a:ext>
            </a:extLst>
          </p:cNvPr>
          <p:cNvSpPr txBox="1"/>
          <p:nvPr/>
        </p:nvSpPr>
        <p:spPr>
          <a:xfrm>
            <a:off x="771525" y="4476750"/>
            <a:ext cx="5400675" cy="1384995"/>
          </a:xfrm>
          <a:prstGeom prst="rect">
            <a:avLst/>
          </a:prstGeom>
          <a:noFill/>
        </p:spPr>
        <p:txBody>
          <a:bodyPr wrap="square" rtlCol="0">
            <a:spAutoFit/>
          </a:bodyPr>
          <a:lstStyle/>
          <a:p>
            <a:r>
              <a:rPr lang="en-GB" sz="1200" dirty="0"/>
              <a:t>So in summary, in uncertain times, and with multiple challenges facing the freight sector, moving to rail freight can help decarbonisation now, and with tried and tested technology deliver further savings in the long term.</a:t>
            </a:r>
          </a:p>
          <a:p>
            <a:endParaRPr lang="en-GB" sz="1200" dirty="0"/>
          </a:p>
          <a:p>
            <a:r>
              <a:rPr lang="en-GB" sz="1200" dirty="0"/>
              <a:t>We need to create the policy and investment framework that can help it to prosper, alongside and with other modes, to help deliver Government and societies aims for the future.</a:t>
            </a:r>
          </a:p>
        </p:txBody>
      </p:sp>
    </p:spTree>
    <p:extLst>
      <p:ext uri="{BB962C8B-B14F-4D97-AF65-F5344CB8AC3E}">
        <p14:creationId xmlns:p14="http://schemas.microsoft.com/office/powerpoint/2010/main" val="1097785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Successful businesses know how to manage and thrive in adversity.  We have seen that in spades this year, whether the neighbourhood newsagent who starts selling flour, eggs and other essentials, the distilleries who switched to making hand sanitiser or the home delivery networks who have managed to expand their provision in the most difficult of times.</a:t>
            </a:r>
          </a:p>
          <a:p>
            <a:endParaRPr lang="en-GB" dirty="0"/>
          </a:p>
          <a:p>
            <a:r>
              <a:rPr lang="en-GB" dirty="0"/>
              <a:t>Yet adapting to uncertainty remains a challenge for business, and right now that uncertainty is multi-dimensional, global and national and persistent.  There is no sight yet of level ground ahead on any front.</a:t>
            </a:r>
          </a:p>
          <a:p>
            <a:endParaRPr lang="en-GB" dirty="0"/>
          </a:p>
          <a:p>
            <a:r>
              <a:rPr lang="en-GB" dirty="0"/>
              <a:t>Demand for goods will change (who could have predicted demand for face masks?) and the routes that we move them on may well too.  Will recession lead to near shoring or reshoring of products?  Will new trade deals bring different products via different ports?  Will overall demand rise, or fall?</a:t>
            </a:r>
          </a:p>
          <a:p>
            <a:endParaRPr lang="en-GB" dirty="0"/>
          </a:p>
          <a:p>
            <a:r>
              <a:rPr lang="en-GB" dirty="0"/>
              <a:t>Yet there are other profound changes too.  The relationship between passenger and freight transport has been exposed, with air freight and freight ferries exposed by reduced passenger volumes and the interdependent funding of infrastructure highlighted in the railways.  And there is now a greater public sector influence in passenger transport which cannot help but affect freight.  </a:t>
            </a:r>
          </a:p>
          <a:p>
            <a:endParaRPr lang="en-GB" dirty="0"/>
          </a:p>
          <a:p>
            <a:r>
              <a:rPr lang="en-GB" dirty="0"/>
              <a:t>And costs have started to rise, through increased costs of COVID and Brexit, general inflation and demographic factors.  Will the consumer accept these increases, and what does that mean for the finances of the sector?</a:t>
            </a:r>
          </a:p>
        </p:txBody>
      </p:sp>
      <p:sp>
        <p:nvSpPr>
          <p:cNvPr id="4" name="Slide Number Placeholder 3"/>
          <p:cNvSpPr>
            <a:spLocks noGrp="1"/>
          </p:cNvSpPr>
          <p:nvPr>
            <p:ph type="sldNum" sz="quarter" idx="5"/>
          </p:nvPr>
        </p:nvSpPr>
        <p:spPr/>
        <p:txBody>
          <a:bodyPr/>
          <a:lstStyle/>
          <a:p>
            <a:fld id="{52089769-7401-478E-B21B-891E6CFFA513}" type="slidenum">
              <a:rPr lang="en-GB" smtClean="0"/>
              <a:t>2</a:t>
            </a:fld>
            <a:endParaRPr lang="en-GB" dirty="0"/>
          </a:p>
        </p:txBody>
      </p:sp>
    </p:spTree>
    <p:extLst>
      <p:ext uri="{BB962C8B-B14F-4D97-AF65-F5344CB8AC3E}">
        <p14:creationId xmlns:p14="http://schemas.microsoft.com/office/powerpoint/2010/main" val="2820431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Into that mix we place decarbonisation.</a:t>
            </a:r>
          </a:p>
          <a:p>
            <a:endParaRPr lang="en-GB" dirty="0"/>
          </a:p>
          <a:p>
            <a:r>
              <a:rPr lang="en-GB" dirty="0"/>
              <a:t>Now there can be no doubt that decarbonisation has to be a business priority.  Indeed I have been struck by how clearly businesses are still pursuing this, despite all that this year has brought – which is a very good thing. </a:t>
            </a:r>
          </a:p>
          <a:p>
            <a:endParaRPr lang="en-GB" dirty="0"/>
          </a:p>
          <a:p>
            <a:r>
              <a:rPr lang="en-GB" dirty="0"/>
              <a:t>Yet decarbonisation is, in itself, complex and uncertain.  And Government ambitions are much wider that simply removing diesel and other fossil fuels, with a range of co-benefits that, if they are to be delivered, will require even more profound change, and even more interworking between Government and the private sector.</a:t>
            </a:r>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52089769-7401-478E-B21B-891E6CFFA513}" type="slidenum">
              <a:rPr lang="en-GB" smtClean="0"/>
              <a:t>3</a:t>
            </a:fld>
            <a:endParaRPr lang="en-GB" dirty="0"/>
          </a:p>
        </p:txBody>
      </p:sp>
    </p:spTree>
    <p:extLst>
      <p:ext uri="{BB962C8B-B14F-4D97-AF65-F5344CB8AC3E}">
        <p14:creationId xmlns:p14="http://schemas.microsoft.com/office/powerpoint/2010/main" val="3286143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in that mix, what can we rely on when planning how to move forward – and where to prioritise actions on decarbonisation.</a:t>
            </a:r>
          </a:p>
          <a:p>
            <a:endParaRPr lang="en-GB" dirty="0"/>
          </a:p>
          <a:p>
            <a:r>
              <a:rPr lang="en-GB" dirty="0"/>
              <a:t>Well, COVID may have changed sentiment about life in crowded cities.  Increased home working might well damage business centres, and rescuing city centre retail and tourism will take time.  But the fundamental trend towards urbanisation seems unlikely to be reversed.  The extent of development, the geographic layout of our countries and need to reduce transport overall will perpetuate these trends.  And cities do not, as a rule, produce goods, so the freight sector will have to continue to supply them.</a:t>
            </a:r>
          </a:p>
          <a:p>
            <a:endParaRPr lang="en-GB" dirty="0"/>
          </a:p>
          <a:p>
            <a:r>
              <a:rPr lang="en-GB" dirty="0"/>
              <a:t>Secondly, we will continue to trade.  We always have, since Roman times, and we always will.  What, with who, and via which gateway may change.  But we should plan on continued trade and the need to deliver it. </a:t>
            </a:r>
          </a:p>
          <a:p>
            <a:endParaRPr lang="en-GB" dirty="0"/>
          </a:p>
          <a:p>
            <a:r>
              <a:rPr lang="en-GB" dirty="0"/>
              <a:t>I think we can also, broadly rely on the infrastructure networks that exist today.  Of course they will get developed, added to maybe, but in the timescales to 2050 it seems unlikely there will be a fundamental shift in provision.</a:t>
            </a:r>
          </a:p>
          <a:p>
            <a:endParaRPr lang="en-GB" dirty="0"/>
          </a:p>
          <a:p>
            <a:r>
              <a:rPr lang="en-GB" dirty="0"/>
              <a:t>And finally, the laws of physics.  Moving heavy loads will still require more power than light loads and friction is not going away.  Whether we are looking at cargo bikes, or alternative fuels, we cannot change the basic facts!</a:t>
            </a:r>
          </a:p>
          <a:p>
            <a:endParaRPr lang="en-GB" dirty="0"/>
          </a:p>
          <a:p>
            <a:r>
              <a:rPr lang="en-GB" dirty="0"/>
              <a:t> </a:t>
            </a:r>
          </a:p>
        </p:txBody>
      </p:sp>
      <p:sp>
        <p:nvSpPr>
          <p:cNvPr id="4" name="Slide Number Placeholder 3"/>
          <p:cNvSpPr>
            <a:spLocks noGrp="1"/>
          </p:cNvSpPr>
          <p:nvPr>
            <p:ph type="sldNum" sz="quarter" idx="5"/>
          </p:nvPr>
        </p:nvSpPr>
        <p:spPr/>
        <p:txBody>
          <a:bodyPr/>
          <a:lstStyle/>
          <a:p>
            <a:fld id="{52089769-7401-478E-B21B-891E6CFFA513}" type="slidenum">
              <a:rPr lang="en-GB" smtClean="0"/>
              <a:t>4</a:t>
            </a:fld>
            <a:endParaRPr lang="en-GB" dirty="0"/>
          </a:p>
        </p:txBody>
      </p:sp>
    </p:spTree>
    <p:extLst>
      <p:ext uri="{BB962C8B-B14F-4D97-AF65-F5344CB8AC3E}">
        <p14:creationId xmlns:p14="http://schemas.microsoft.com/office/powerpoint/2010/main" val="725245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2450" y="1143000"/>
            <a:ext cx="5486400" cy="3086100"/>
          </a:xfrm>
        </p:spPr>
      </p:sp>
      <p:sp>
        <p:nvSpPr>
          <p:cNvPr id="3" name="Notes Placeholder 2"/>
          <p:cNvSpPr>
            <a:spLocks noGrp="1"/>
          </p:cNvSpPr>
          <p:nvPr>
            <p:ph type="body" idx="1"/>
          </p:nvPr>
        </p:nvSpPr>
        <p:spPr/>
        <p:txBody>
          <a:bodyPr/>
          <a:lstStyle/>
          <a:p>
            <a:r>
              <a:rPr lang="en-GB" dirty="0"/>
              <a:t>So where does rail freight fit in this mix?  For many people, rail freight is a ‘bit player’, a niche on the margins of the question, but we believe it already plays a larger role than many expect, and it can certainly do more to help navigate through the uncertainty and move to a decarbonised freight network.  It cannot solve every question but is a fundamental part of the mix.</a:t>
            </a:r>
          </a:p>
          <a:p>
            <a:endParaRPr lang="en-GB" dirty="0"/>
          </a:p>
          <a:p>
            <a:r>
              <a:rPr lang="en-GB" dirty="0"/>
              <a:t>If we continue to live in cities, to trade, we will continue to need to move high volumes of goods over long distances.  And if we want to do that most efficiently, the laws of physics suggest that using rail will have an advantage in fuel use, be that diesel or electricity.  So we should be maximising the use of rail for the trunk haul of goods between port and warehouse, warehouse and warehouse, manufacturer and customer.  </a:t>
            </a:r>
          </a:p>
          <a:p>
            <a:endParaRPr lang="en-GB" dirty="0"/>
          </a:p>
          <a:p>
            <a:r>
              <a:rPr lang="en-GB" dirty="0"/>
              <a:t>What frustrates this today is an absence of capacity on the network, and poor quality paths which hamper productivity.  So with significant changes in the passenger railway as a result of COVID, and new contractual structures likely to emerge to replace franchises, there is a golden opportunity to consider whether we have the right balance of freight and passenger flows across the network to support growth on those trunk haul corridors.</a:t>
            </a:r>
          </a:p>
          <a:p>
            <a:endParaRPr lang="en-GB" dirty="0"/>
          </a:p>
          <a:p>
            <a:endParaRPr lang="en-GB" dirty="0"/>
          </a:p>
        </p:txBody>
      </p:sp>
      <p:sp>
        <p:nvSpPr>
          <p:cNvPr id="4" name="Slide Number Placeholder 3"/>
          <p:cNvSpPr>
            <a:spLocks noGrp="1"/>
          </p:cNvSpPr>
          <p:nvPr>
            <p:ph type="sldNum" sz="quarter" idx="5"/>
          </p:nvPr>
        </p:nvSpPr>
        <p:spPr/>
        <p:txBody>
          <a:bodyPr/>
          <a:lstStyle/>
          <a:p>
            <a:fld id="{52089769-7401-478E-B21B-891E6CFFA513}" type="slidenum">
              <a:rPr lang="en-GB" smtClean="0"/>
              <a:t>5</a:t>
            </a:fld>
            <a:endParaRPr lang="en-GB" dirty="0"/>
          </a:p>
        </p:txBody>
      </p:sp>
    </p:spTree>
    <p:extLst>
      <p:ext uri="{BB962C8B-B14F-4D97-AF65-F5344CB8AC3E}">
        <p14:creationId xmlns:p14="http://schemas.microsoft.com/office/powerpoint/2010/main" val="35602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not only on the trunk haul though.  Rail freight is already delivering thousands of tonnes of construction materials into the heart of  our towns and cities and has the opportunity to do more.  There is also an untapped market for consumer goods, delivered by electric train into depots and stations in urban centres.  Whether this is parcels, roll cages, B2B or B2C there are opportunities for rail to play a role, and there are a growing number of businesses looking to exploit this.</a:t>
            </a:r>
          </a:p>
          <a:p>
            <a:endParaRPr lang="en-GB" sz="1200" kern="1200" dirty="0">
              <a:solidFill>
                <a:schemeClr val="tx1"/>
              </a:solidFill>
              <a:effectLst/>
              <a:latin typeface="+mn-lt"/>
              <a:ea typeface="+mn-ea"/>
              <a:cs typeface="+mn-cs"/>
            </a:endParaRPr>
          </a:p>
          <a:p>
            <a:r>
              <a:rPr lang="en-GB" dirty="0"/>
              <a:t>Whist the private sector is keen to develop this, there needs to be aligned policy – to provide the right planning framework, allow use of passenger stations and support start up costs perhaps through innovation funding.  </a:t>
            </a:r>
            <a:endParaRPr lang="en-GB" sz="1200" kern="1200" dirty="0">
              <a:solidFill>
                <a:schemeClr val="tx1"/>
              </a:solidFill>
              <a:effectLst/>
              <a:latin typeface="+mn-lt"/>
              <a:ea typeface="+mn-ea"/>
              <a:cs typeface="+mn-cs"/>
            </a:endParaRPr>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52089769-7401-478E-B21B-891E6CFFA513}" type="slidenum">
              <a:rPr lang="en-GB" smtClean="0"/>
              <a:t>6</a:t>
            </a:fld>
            <a:endParaRPr lang="en-GB" dirty="0"/>
          </a:p>
        </p:txBody>
      </p:sp>
    </p:spTree>
    <p:extLst>
      <p:ext uri="{BB962C8B-B14F-4D97-AF65-F5344CB8AC3E}">
        <p14:creationId xmlns:p14="http://schemas.microsoft.com/office/powerpoint/2010/main" val="4047771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r>
              <a:rPr lang="en-GB" dirty="0"/>
              <a:t>The environmental gains from rail freight are not just short term either, and we know that the more we can run with electric traction the better that performance becomes.</a:t>
            </a:r>
          </a:p>
          <a:p>
            <a:endParaRPr lang="en-GB" dirty="0"/>
          </a:p>
          <a:p>
            <a:r>
              <a:rPr lang="en-GB" dirty="0"/>
              <a:t>I know there is a ‘queasiness’ about this, because the infrastructure costs are not insignificant.  But many of the routes needed to electrify freight are also needed for passenger rail, which must itself decarbonise.  And when the road freight sector is looking seriously at overhead wires for trunk haulage it seems that we really must start completing the rail freight network now.  It is tried and tested technology, and we as build supply chain capability on the railways it is easy to see how that could ultimately transfer to road.  </a:t>
            </a:r>
          </a:p>
          <a:p>
            <a:endParaRPr lang="en-GB" dirty="0"/>
          </a:p>
          <a:p>
            <a:r>
              <a:rPr lang="en-GB" dirty="0"/>
              <a:t>So we need to start a rolling programme, with small infill sections and then longer routes, and give the private sector the confidence it needs to invest in locomotives.</a:t>
            </a:r>
          </a:p>
        </p:txBody>
      </p:sp>
      <p:sp>
        <p:nvSpPr>
          <p:cNvPr id="4" name="Slide Number Placeholder 3"/>
          <p:cNvSpPr>
            <a:spLocks noGrp="1"/>
          </p:cNvSpPr>
          <p:nvPr>
            <p:ph type="sldNum" sz="quarter" idx="5"/>
          </p:nvPr>
        </p:nvSpPr>
        <p:spPr/>
        <p:txBody>
          <a:bodyPr/>
          <a:lstStyle/>
          <a:p>
            <a:fld id="{52089769-7401-478E-B21B-891E6CFFA513}" type="slidenum">
              <a:rPr lang="en-GB" smtClean="0"/>
              <a:t>7</a:t>
            </a:fld>
            <a:endParaRPr lang="en-GB" dirty="0"/>
          </a:p>
        </p:txBody>
      </p:sp>
      <p:sp>
        <p:nvSpPr>
          <p:cNvPr id="6" name="TextBox 5">
            <a:extLst>
              <a:ext uri="{FF2B5EF4-FFF2-40B4-BE49-F238E27FC236}">
                <a16:creationId xmlns:a16="http://schemas.microsoft.com/office/drawing/2014/main" id="{483D58C5-3417-4E50-BD52-6C2634756D7B}"/>
              </a:ext>
            </a:extLst>
          </p:cNvPr>
          <p:cNvSpPr txBox="1"/>
          <p:nvPr/>
        </p:nvSpPr>
        <p:spPr>
          <a:xfrm>
            <a:off x="685800" y="4476750"/>
            <a:ext cx="5486400" cy="276999"/>
          </a:xfrm>
          <a:prstGeom prst="rect">
            <a:avLst/>
          </a:prstGeom>
          <a:noFill/>
        </p:spPr>
        <p:txBody>
          <a:bodyPr wrap="square" rtlCol="0">
            <a:spAutoFit/>
          </a:bodyPr>
          <a:lstStyle/>
          <a:p>
            <a:endParaRPr lang="en-GB" sz="1200" dirty="0"/>
          </a:p>
        </p:txBody>
      </p:sp>
    </p:spTree>
    <p:extLst>
      <p:ext uri="{BB962C8B-B14F-4D97-AF65-F5344CB8AC3E}">
        <p14:creationId xmlns:p14="http://schemas.microsoft.com/office/powerpoint/2010/main" val="3724030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a:t>
            </a:r>
          </a:p>
          <a:p>
            <a:r>
              <a:rPr lang="en-GB" dirty="0"/>
              <a:t> So we know that rail freight can make a significant contribution to freight decarbonisation, and I have outlined some of the areas where this can happen, and the specific support needed.  But to really drive this, the overarching policy must be right.</a:t>
            </a:r>
          </a:p>
          <a:p>
            <a:endParaRPr lang="en-GB" dirty="0"/>
          </a:p>
          <a:p>
            <a:r>
              <a:rPr lang="en-GB" dirty="0"/>
              <a:t>The ‘</a:t>
            </a:r>
            <a:r>
              <a:rPr lang="en-GB" u="sng" dirty="0">
                <a:hlinkClick r:id="rId3"/>
              </a:rPr>
              <a:t>Decarbonising Transport Setting the Challenge</a:t>
            </a:r>
            <a:r>
              <a:rPr lang="en-GB" dirty="0"/>
              <a:t>’ made positive statements about rail freight  but we were disappointed that rail freight is not mentioned within any of the strategic priorities for the TDP. This risks rail freight’s proven role in decarbonisation not being fully utilised. To avoid this, we urge the Government to insert rail freight in the ‘movement of goods’ strategic priority and to ensure that rail freight is represented on the new Net Zero Transport Council.</a:t>
            </a:r>
          </a:p>
        </p:txBody>
      </p:sp>
      <p:sp>
        <p:nvSpPr>
          <p:cNvPr id="4" name="Slide Number Placeholder 3"/>
          <p:cNvSpPr>
            <a:spLocks noGrp="1"/>
          </p:cNvSpPr>
          <p:nvPr>
            <p:ph type="sldNum" sz="quarter" idx="5"/>
          </p:nvPr>
        </p:nvSpPr>
        <p:spPr/>
        <p:txBody>
          <a:bodyPr/>
          <a:lstStyle/>
          <a:p>
            <a:fld id="{52089769-7401-478E-B21B-891E6CFFA513}" type="slidenum">
              <a:rPr lang="en-GB" smtClean="0"/>
              <a:t>8</a:t>
            </a:fld>
            <a:endParaRPr lang="en-GB" dirty="0"/>
          </a:p>
        </p:txBody>
      </p:sp>
    </p:spTree>
    <p:extLst>
      <p:ext uri="{BB962C8B-B14F-4D97-AF65-F5344CB8AC3E}">
        <p14:creationId xmlns:p14="http://schemas.microsoft.com/office/powerpoint/2010/main" val="4237363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fact, we are behind the curve compared to other countries and administrations.  The EU have set a target for modal shift, as have Scottish Government, and around the world we are seeing investment in new freight railways including the Middle East, Eastern Europe and of course the development of the New Silk Route services from China to mainland Europe.</a:t>
            </a:r>
          </a:p>
          <a:p>
            <a:endParaRPr lang="en-GB" dirty="0"/>
          </a:p>
          <a:p>
            <a:r>
              <a:rPr lang="en-GB" sz="1200" kern="1200" dirty="0">
                <a:solidFill>
                  <a:schemeClr val="tx1"/>
                </a:solidFill>
                <a:effectLst/>
                <a:latin typeface="+mn-lt"/>
                <a:ea typeface="+mn-ea"/>
                <a:cs typeface="+mn-cs"/>
              </a:rPr>
              <a:t>Setting a policy framework and target for rail freight is therefore in line with global thinking.</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52089769-7401-478E-B21B-891E6CFFA513}" type="slidenum">
              <a:rPr lang="en-GB" smtClean="0"/>
              <a:t>9</a:t>
            </a:fld>
            <a:endParaRPr lang="en-GB" dirty="0"/>
          </a:p>
        </p:txBody>
      </p:sp>
    </p:spTree>
    <p:extLst>
      <p:ext uri="{BB962C8B-B14F-4D97-AF65-F5344CB8AC3E}">
        <p14:creationId xmlns:p14="http://schemas.microsoft.com/office/powerpoint/2010/main" val="2816052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t>7/20/2020</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7/20/2020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7/20/2020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7/20/2020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7/20/2020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7/20/2020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7/20/2020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7/20/2020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dirty="0"/>
              <a:pPr/>
              <a:t>7/20/2020</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5EAD5-B955-4502-82BC-F4C9798D438E}"/>
              </a:ext>
            </a:extLst>
          </p:cNvPr>
          <p:cNvSpPr>
            <a:spLocks noGrp="1"/>
          </p:cNvSpPr>
          <p:nvPr>
            <p:ph type="ctrTitle"/>
          </p:nvPr>
        </p:nvSpPr>
        <p:spPr/>
        <p:txBody>
          <a:bodyPr>
            <a:normAutofit fontScale="90000"/>
          </a:bodyPr>
          <a:lstStyle/>
          <a:p>
            <a:r>
              <a:rPr lang="en-GB" dirty="0"/>
              <a:t>Rail freight &amp; The transport decarbonisation plan</a:t>
            </a:r>
          </a:p>
        </p:txBody>
      </p:sp>
      <p:sp>
        <p:nvSpPr>
          <p:cNvPr id="3" name="Subtitle 2">
            <a:extLst>
              <a:ext uri="{FF2B5EF4-FFF2-40B4-BE49-F238E27FC236}">
                <a16:creationId xmlns:a16="http://schemas.microsoft.com/office/drawing/2014/main" id="{51B363EA-8790-42D0-BEA9-90D6C2F6A6E5}"/>
              </a:ext>
            </a:extLst>
          </p:cNvPr>
          <p:cNvSpPr>
            <a:spLocks noGrp="1"/>
          </p:cNvSpPr>
          <p:nvPr>
            <p:ph type="subTitle" idx="1"/>
          </p:nvPr>
        </p:nvSpPr>
        <p:spPr/>
        <p:txBody>
          <a:bodyPr/>
          <a:lstStyle/>
          <a:p>
            <a:r>
              <a:rPr lang="en-GB" dirty="0"/>
              <a:t>The Rail Freight Group’s suggestions</a:t>
            </a:r>
          </a:p>
          <a:p>
            <a:r>
              <a:rPr lang="en-GB" dirty="0"/>
              <a:t>Maggie Simpson – Director General</a:t>
            </a:r>
          </a:p>
        </p:txBody>
      </p:sp>
      <p:pic>
        <p:nvPicPr>
          <p:cNvPr id="5" name="Picture 4" descr="A close up of a sign&#10;&#10;Description automatically generated">
            <a:extLst>
              <a:ext uri="{FF2B5EF4-FFF2-40B4-BE49-F238E27FC236}">
                <a16:creationId xmlns:a16="http://schemas.microsoft.com/office/drawing/2014/main" id="{042749E2-C3DB-40DF-91EE-B0F5CA23460F}"/>
              </a:ext>
            </a:extLst>
          </p:cNvPr>
          <p:cNvPicPr>
            <a:picLocks noChangeAspect="1"/>
          </p:cNvPicPr>
          <p:nvPr/>
        </p:nvPicPr>
        <p:blipFill>
          <a:blip r:embed="rId3"/>
          <a:stretch>
            <a:fillRect/>
          </a:stretch>
        </p:blipFill>
        <p:spPr>
          <a:xfrm>
            <a:off x="10810828" y="5871099"/>
            <a:ext cx="1152525" cy="762000"/>
          </a:xfrm>
          <a:prstGeom prst="rect">
            <a:avLst/>
          </a:prstGeom>
        </p:spPr>
      </p:pic>
    </p:spTree>
    <p:extLst>
      <p:ext uri="{BB962C8B-B14F-4D97-AF65-F5344CB8AC3E}">
        <p14:creationId xmlns:p14="http://schemas.microsoft.com/office/powerpoint/2010/main" val="732425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12ABE273-A57A-4523-99C5-F4D7F45110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1A15CF5-392D-404A-8095-DD2085F2FB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8811D7E-FE93-4026-B0C0-AC98A60FAE49}"/>
              </a:ext>
            </a:extLst>
          </p:cNvPr>
          <p:cNvSpPr>
            <a:spLocks noGrp="1"/>
          </p:cNvSpPr>
          <p:nvPr>
            <p:ph type="title"/>
          </p:nvPr>
        </p:nvSpPr>
        <p:spPr>
          <a:xfrm>
            <a:off x="661855" y="696686"/>
            <a:ext cx="3570511" cy="5399314"/>
          </a:xfrm>
        </p:spPr>
        <p:txBody>
          <a:bodyPr vert="horz" lIns="91440" tIns="45720" rIns="91440" bIns="45720" rtlCol="0">
            <a:normAutofit/>
          </a:bodyPr>
          <a:lstStyle/>
          <a:p>
            <a:r>
              <a:rPr lang="en-US" sz="3200" b="1" cap="all" dirty="0">
                <a:solidFill>
                  <a:srgbClr val="FFFFFF"/>
                </a:solidFill>
              </a:rPr>
              <a:t>What we need</a:t>
            </a:r>
          </a:p>
        </p:txBody>
      </p:sp>
      <p:cxnSp>
        <p:nvCxnSpPr>
          <p:cNvPr id="27" name="Straight Connector 26">
            <a:extLst>
              <a:ext uri="{FF2B5EF4-FFF2-40B4-BE49-F238E27FC236}">
                <a16:creationId xmlns:a16="http://schemas.microsoft.com/office/drawing/2014/main" id="{3D0F74E7-7AA9-4171-BCD1-C325B7632D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653842" y="2054826"/>
            <a:ext cx="0" cy="274320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751D7A0-4517-4A39-BD98-CE6477BC64A4}"/>
              </a:ext>
            </a:extLst>
          </p:cNvPr>
          <p:cNvSpPr>
            <a:spLocks noGrp="1"/>
          </p:cNvSpPr>
          <p:nvPr>
            <p:ph idx="1"/>
          </p:nvPr>
        </p:nvSpPr>
        <p:spPr>
          <a:xfrm>
            <a:off x="5075318" y="609600"/>
            <a:ext cx="6359029" cy="5486400"/>
          </a:xfrm>
        </p:spPr>
        <p:txBody>
          <a:bodyPr vert="horz" lIns="91440" tIns="45720" rIns="91440" bIns="45720" rtlCol="0" anchor="ctr">
            <a:normAutofit/>
          </a:bodyPr>
          <a:lstStyle/>
          <a:p>
            <a:pPr marL="0" indent="0">
              <a:buNone/>
            </a:pPr>
            <a:r>
              <a:rPr lang="en-US" sz="2000" dirty="0">
                <a:solidFill>
                  <a:srgbClr val="FFFFFF"/>
                </a:solidFill>
              </a:rPr>
              <a:t>A target for modal shift and a policy framework that supports our role in decarbonisation</a:t>
            </a:r>
          </a:p>
          <a:p>
            <a:pPr marL="0" indent="0">
              <a:buNone/>
            </a:pPr>
            <a:r>
              <a:rPr lang="en-US" sz="2000" dirty="0">
                <a:solidFill>
                  <a:srgbClr val="FFFFFF"/>
                </a:solidFill>
              </a:rPr>
              <a:t>Capacity on the rail network for new services</a:t>
            </a:r>
          </a:p>
          <a:p>
            <a:pPr marL="0" indent="0">
              <a:buNone/>
            </a:pPr>
            <a:r>
              <a:rPr lang="en-US" sz="2000" dirty="0">
                <a:solidFill>
                  <a:srgbClr val="FFFFFF"/>
                </a:solidFill>
              </a:rPr>
              <a:t>A commitment to a rolling programme of electrification</a:t>
            </a:r>
          </a:p>
          <a:p>
            <a:pPr marL="0" indent="0">
              <a:buNone/>
            </a:pPr>
            <a:r>
              <a:rPr lang="en-US" sz="2000" dirty="0">
                <a:solidFill>
                  <a:srgbClr val="FFFFFF"/>
                </a:solidFill>
              </a:rPr>
              <a:t>A planning system which supports rail freight by ensuring vital land for infrastructure is not lost to other uses</a:t>
            </a:r>
          </a:p>
          <a:p>
            <a:pPr marL="0" indent="0">
              <a:buNone/>
            </a:pPr>
            <a:r>
              <a:rPr lang="en-US" sz="2000" dirty="0">
                <a:solidFill>
                  <a:srgbClr val="FFFFFF"/>
                </a:solidFill>
              </a:rPr>
              <a:t>An investment friendly approach to support the private sector in switching to rail</a:t>
            </a:r>
          </a:p>
        </p:txBody>
      </p:sp>
      <p:pic>
        <p:nvPicPr>
          <p:cNvPr id="4" name="Picture 3">
            <a:extLst>
              <a:ext uri="{FF2B5EF4-FFF2-40B4-BE49-F238E27FC236}">
                <a16:creationId xmlns:a16="http://schemas.microsoft.com/office/drawing/2014/main" id="{AFC6DD41-BC86-42F7-8FF2-36C563AADDAB}"/>
              </a:ext>
            </a:extLst>
          </p:cNvPr>
          <p:cNvPicPr>
            <a:picLocks noChangeAspect="1"/>
          </p:cNvPicPr>
          <p:nvPr/>
        </p:nvPicPr>
        <p:blipFill>
          <a:blip r:embed="rId3"/>
          <a:stretch>
            <a:fillRect/>
          </a:stretch>
        </p:blipFill>
        <p:spPr>
          <a:xfrm>
            <a:off x="10800996" y="5831488"/>
            <a:ext cx="1152244" cy="762066"/>
          </a:xfrm>
          <a:prstGeom prst="rect">
            <a:avLst/>
          </a:prstGeom>
        </p:spPr>
      </p:pic>
    </p:spTree>
    <p:extLst>
      <p:ext uri="{BB962C8B-B14F-4D97-AF65-F5344CB8AC3E}">
        <p14:creationId xmlns:p14="http://schemas.microsoft.com/office/powerpoint/2010/main" val="1294198604"/>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293067CD-13A7-4384-B15E-5D49AF03BB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C5221604-8A6E-4FE1-9C7E-1F7D08BA60ED}"/>
              </a:ext>
            </a:extLst>
          </p:cNvPr>
          <p:cNvSpPr>
            <a:spLocks noGrp="1"/>
          </p:cNvSpPr>
          <p:nvPr>
            <p:ph type="title"/>
          </p:nvPr>
        </p:nvSpPr>
        <p:spPr>
          <a:xfrm>
            <a:off x="1143000" y="609600"/>
            <a:ext cx="6693061" cy="1356360"/>
          </a:xfrm>
        </p:spPr>
        <p:txBody>
          <a:bodyPr>
            <a:normAutofit/>
          </a:bodyPr>
          <a:lstStyle/>
          <a:p>
            <a:pPr algn="ctr"/>
            <a:r>
              <a:rPr lang="en-GB" dirty="0">
                <a:solidFill>
                  <a:schemeClr val="bg1"/>
                </a:solidFill>
              </a:rPr>
              <a:t>Uncertainty</a:t>
            </a:r>
          </a:p>
        </p:txBody>
      </p:sp>
      <p:sp>
        <p:nvSpPr>
          <p:cNvPr id="3" name="Content Placeholder 2">
            <a:extLst>
              <a:ext uri="{FF2B5EF4-FFF2-40B4-BE49-F238E27FC236}">
                <a16:creationId xmlns:a16="http://schemas.microsoft.com/office/drawing/2014/main" id="{6582A201-F315-4954-BDF6-CF84F1153ED4}"/>
              </a:ext>
            </a:extLst>
          </p:cNvPr>
          <p:cNvSpPr>
            <a:spLocks noGrp="1"/>
          </p:cNvSpPr>
          <p:nvPr>
            <p:ph idx="1"/>
          </p:nvPr>
        </p:nvSpPr>
        <p:spPr>
          <a:xfrm>
            <a:off x="1143000" y="2057400"/>
            <a:ext cx="6693061" cy="4038600"/>
          </a:xfrm>
        </p:spPr>
        <p:txBody>
          <a:bodyPr>
            <a:normAutofit/>
          </a:bodyPr>
          <a:lstStyle/>
          <a:p>
            <a:endParaRPr lang="en-GB" dirty="0">
              <a:solidFill>
                <a:schemeClr val="bg1"/>
              </a:solidFill>
            </a:endParaRPr>
          </a:p>
          <a:p>
            <a:r>
              <a:rPr lang="en-GB" dirty="0">
                <a:solidFill>
                  <a:schemeClr val="bg1"/>
                </a:solidFill>
              </a:rPr>
              <a:t>Global economic recession</a:t>
            </a:r>
          </a:p>
          <a:p>
            <a:r>
              <a:rPr lang="en-GB" dirty="0">
                <a:solidFill>
                  <a:schemeClr val="bg1"/>
                </a:solidFill>
              </a:rPr>
              <a:t>Second (third, fourth) wave and lockdowns</a:t>
            </a:r>
          </a:p>
          <a:p>
            <a:r>
              <a:rPr lang="en-GB" dirty="0">
                <a:solidFill>
                  <a:schemeClr val="bg1"/>
                </a:solidFill>
              </a:rPr>
              <a:t>New trading arrangements with world</a:t>
            </a:r>
          </a:p>
          <a:p>
            <a:r>
              <a:rPr lang="en-GB" dirty="0">
                <a:solidFill>
                  <a:schemeClr val="bg1"/>
                </a:solidFill>
              </a:rPr>
              <a:t>Unstable passenger transport sector</a:t>
            </a:r>
          </a:p>
          <a:p>
            <a:r>
              <a:rPr lang="en-GB" dirty="0">
                <a:solidFill>
                  <a:schemeClr val="bg1"/>
                </a:solidFill>
              </a:rPr>
              <a:t>Damaged investor confidence and financial worries</a:t>
            </a:r>
          </a:p>
        </p:txBody>
      </p:sp>
      <p:pic>
        <p:nvPicPr>
          <p:cNvPr id="1026" name="Picture 2" descr="See the source image">
            <a:extLst>
              <a:ext uri="{FF2B5EF4-FFF2-40B4-BE49-F238E27FC236}">
                <a16:creationId xmlns:a16="http://schemas.microsoft.com/office/drawing/2014/main" id="{8FB205B1-0CEC-4B0C-A45B-1E8D971472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574" r="34258" b="-2"/>
          <a:stretch/>
        </p:blipFill>
        <p:spPr bwMode="auto">
          <a:xfrm>
            <a:off x="8301386" y="243840"/>
            <a:ext cx="3646837" cy="6377939"/>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42E9009C-D0E3-46ED-935B-6C1C29650E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sp>
      <p:pic>
        <p:nvPicPr>
          <p:cNvPr id="4" name="Picture 3">
            <a:extLst>
              <a:ext uri="{FF2B5EF4-FFF2-40B4-BE49-F238E27FC236}">
                <a16:creationId xmlns:a16="http://schemas.microsoft.com/office/drawing/2014/main" id="{3220C335-2EC1-4373-97D1-F51321C5335A}"/>
              </a:ext>
            </a:extLst>
          </p:cNvPr>
          <p:cNvPicPr>
            <a:picLocks noChangeAspect="1"/>
          </p:cNvPicPr>
          <p:nvPr/>
        </p:nvPicPr>
        <p:blipFill>
          <a:blip r:embed="rId4"/>
          <a:stretch>
            <a:fillRect/>
          </a:stretch>
        </p:blipFill>
        <p:spPr>
          <a:xfrm>
            <a:off x="10795979" y="5852094"/>
            <a:ext cx="1152244" cy="762066"/>
          </a:xfrm>
          <a:prstGeom prst="rect">
            <a:avLst/>
          </a:prstGeom>
        </p:spPr>
      </p:pic>
    </p:spTree>
    <p:extLst>
      <p:ext uri="{BB962C8B-B14F-4D97-AF65-F5344CB8AC3E}">
        <p14:creationId xmlns:p14="http://schemas.microsoft.com/office/powerpoint/2010/main" val="2060146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56" name="Rectangle 74">
            <a:extLst>
              <a:ext uri="{FF2B5EF4-FFF2-40B4-BE49-F238E27FC236}">
                <a16:creationId xmlns:a16="http://schemas.microsoft.com/office/drawing/2014/main" id="{BA2EA6A6-CD0C-4CFD-8EC2-AA44F9870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EC5F2DC-6B16-47C9-BCAD-7998880501E4}"/>
              </a:ext>
            </a:extLst>
          </p:cNvPr>
          <p:cNvSpPr>
            <a:spLocks noGrp="1"/>
          </p:cNvSpPr>
          <p:nvPr>
            <p:ph type="title"/>
          </p:nvPr>
        </p:nvSpPr>
        <p:spPr>
          <a:xfrm>
            <a:off x="7558564" y="609600"/>
            <a:ext cx="3912583" cy="1356360"/>
          </a:xfrm>
        </p:spPr>
        <p:txBody>
          <a:bodyPr>
            <a:normAutofit/>
          </a:bodyPr>
          <a:lstStyle/>
          <a:p>
            <a:r>
              <a:rPr lang="en-GB" sz="3200" dirty="0"/>
              <a:t>Decarbonisation aims</a:t>
            </a:r>
          </a:p>
        </p:txBody>
      </p:sp>
      <p:pic>
        <p:nvPicPr>
          <p:cNvPr id="2054" name="Picture 6" descr="Image result for decarbonisation DfT">
            <a:extLst>
              <a:ext uri="{FF2B5EF4-FFF2-40B4-BE49-F238E27FC236}">
                <a16:creationId xmlns:a16="http://schemas.microsoft.com/office/drawing/2014/main" id="{B91859E9-919E-49B8-8042-F89E12770E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582" r="16167" b="1"/>
          <a:stretch/>
        </p:blipFill>
        <p:spPr bwMode="auto">
          <a:xfrm>
            <a:off x="1182590" y="857675"/>
            <a:ext cx="5424523" cy="514066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07EE1BC-0242-48BB-9BD3-F21DE054B836}"/>
              </a:ext>
            </a:extLst>
          </p:cNvPr>
          <p:cNvSpPr>
            <a:spLocks noGrp="1"/>
          </p:cNvSpPr>
          <p:nvPr>
            <p:ph idx="1"/>
          </p:nvPr>
        </p:nvSpPr>
        <p:spPr>
          <a:xfrm>
            <a:off x="7558564" y="2057400"/>
            <a:ext cx="3912583" cy="4038600"/>
          </a:xfrm>
        </p:spPr>
        <p:txBody>
          <a:bodyPr>
            <a:normAutofit/>
          </a:bodyPr>
          <a:lstStyle/>
          <a:p>
            <a:r>
              <a:rPr lang="en-GB" sz="2000" dirty="0"/>
              <a:t>Tackle climate change</a:t>
            </a:r>
          </a:p>
          <a:p>
            <a:r>
              <a:rPr lang="en-GB" sz="2000" dirty="0"/>
              <a:t>Make towns and cities better places to live in</a:t>
            </a:r>
          </a:p>
          <a:p>
            <a:r>
              <a:rPr lang="en-GB" sz="2000" dirty="0"/>
              <a:t>Create new jobs</a:t>
            </a:r>
          </a:p>
          <a:p>
            <a:r>
              <a:rPr lang="en-GB" sz="2000" dirty="0"/>
              <a:t>Improve air quality and health</a:t>
            </a:r>
          </a:p>
          <a:p>
            <a:r>
              <a:rPr lang="en-GB" sz="2000" dirty="0"/>
              <a:t>Develop technology and innovation</a:t>
            </a:r>
          </a:p>
          <a:p>
            <a:r>
              <a:rPr lang="en-GB" sz="2000" dirty="0"/>
              <a:t>Spread benefits across the UK</a:t>
            </a:r>
          </a:p>
        </p:txBody>
      </p:sp>
      <p:pic>
        <p:nvPicPr>
          <p:cNvPr id="4" name="Picture 3">
            <a:extLst>
              <a:ext uri="{FF2B5EF4-FFF2-40B4-BE49-F238E27FC236}">
                <a16:creationId xmlns:a16="http://schemas.microsoft.com/office/drawing/2014/main" id="{D647D378-BBD1-4360-B418-94B2689C05F2}"/>
              </a:ext>
            </a:extLst>
          </p:cNvPr>
          <p:cNvPicPr>
            <a:picLocks noChangeAspect="1"/>
          </p:cNvPicPr>
          <p:nvPr/>
        </p:nvPicPr>
        <p:blipFill>
          <a:blip r:embed="rId4"/>
          <a:stretch>
            <a:fillRect/>
          </a:stretch>
        </p:blipFill>
        <p:spPr>
          <a:xfrm>
            <a:off x="10803536" y="5806407"/>
            <a:ext cx="1152244" cy="762066"/>
          </a:xfrm>
          <a:prstGeom prst="rect">
            <a:avLst/>
          </a:prstGeom>
        </p:spPr>
      </p:pic>
    </p:spTree>
    <p:extLst>
      <p:ext uri="{BB962C8B-B14F-4D97-AF65-F5344CB8AC3E}">
        <p14:creationId xmlns:p14="http://schemas.microsoft.com/office/powerpoint/2010/main" val="3079618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697AC-0182-43DE-94EA-F8803D2E3922}"/>
              </a:ext>
            </a:extLst>
          </p:cNvPr>
          <p:cNvSpPr>
            <a:spLocks noGrp="1"/>
          </p:cNvSpPr>
          <p:nvPr>
            <p:ph type="title"/>
          </p:nvPr>
        </p:nvSpPr>
        <p:spPr>
          <a:xfrm>
            <a:off x="653145" y="609599"/>
            <a:ext cx="3364378" cy="5606143"/>
          </a:xfrm>
        </p:spPr>
        <p:txBody>
          <a:bodyPr>
            <a:normAutofit/>
          </a:bodyPr>
          <a:lstStyle/>
          <a:p>
            <a:r>
              <a:rPr lang="en-GB" sz="4800" dirty="0"/>
              <a:t>What can we rely on?</a:t>
            </a:r>
          </a:p>
        </p:txBody>
      </p:sp>
      <p:graphicFrame>
        <p:nvGraphicFramePr>
          <p:cNvPr id="21" name="Content Placeholder 2">
            <a:extLst>
              <a:ext uri="{FF2B5EF4-FFF2-40B4-BE49-F238E27FC236}">
                <a16:creationId xmlns:a16="http://schemas.microsoft.com/office/drawing/2014/main" id="{F39616DF-6B8A-4D0E-A17D-5693FA115DD1}"/>
              </a:ext>
            </a:extLst>
          </p:cNvPr>
          <p:cNvGraphicFramePr>
            <a:graphicFrameLocks noGrp="1"/>
          </p:cNvGraphicFramePr>
          <p:nvPr>
            <p:ph idx="1"/>
            <p:extLst>
              <p:ext uri="{D42A27DB-BD31-4B8C-83A1-F6EECF244321}">
                <p14:modId xmlns:p14="http://schemas.microsoft.com/office/powerpoint/2010/main" val="3470555988"/>
              </p:ext>
            </p:extLst>
          </p:nvPr>
        </p:nvGraphicFramePr>
        <p:xfrm>
          <a:off x="4545013" y="1199858"/>
          <a:ext cx="6451943" cy="44678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a:extLst>
              <a:ext uri="{FF2B5EF4-FFF2-40B4-BE49-F238E27FC236}">
                <a16:creationId xmlns:a16="http://schemas.microsoft.com/office/drawing/2014/main" id="{DD87DCDE-96A0-4DFE-B0C8-3A23E9A95CAF}"/>
              </a:ext>
            </a:extLst>
          </p:cNvPr>
          <p:cNvPicPr>
            <a:picLocks noChangeAspect="1"/>
          </p:cNvPicPr>
          <p:nvPr/>
        </p:nvPicPr>
        <p:blipFill>
          <a:blip r:embed="rId8"/>
          <a:stretch>
            <a:fillRect/>
          </a:stretch>
        </p:blipFill>
        <p:spPr>
          <a:xfrm>
            <a:off x="10796728" y="5834709"/>
            <a:ext cx="1152244" cy="762066"/>
          </a:xfrm>
          <a:prstGeom prst="rect">
            <a:avLst/>
          </a:prstGeom>
        </p:spPr>
      </p:pic>
    </p:spTree>
    <p:extLst>
      <p:ext uri="{BB962C8B-B14F-4D97-AF65-F5344CB8AC3E}">
        <p14:creationId xmlns:p14="http://schemas.microsoft.com/office/powerpoint/2010/main" val="1791851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5EAD5-B955-4502-82BC-F4C9798D438E}"/>
              </a:ext>
            </a:extLst>
          </p:cNvPr>
          <p:cNvSpPr>
            <a:spLocks noGrp="1"/>
          </p:cNvSpPr>
          <p:nvPr>
            <p:ph type="title"/>
          </p:nvPr>
        </p:nvSpPr>
        <p:spPr>
          <a:xfrm>
            <a:off x="653145" y="609599"/>
            <a:ext cx="3364378" cy="5606143"/>
          </a:xfrm>
        </p:spPr>
        <p:txBody>
          <a:bodyPr>
            <a:normAutofit/>
          </a:bodyPr>
          <a:lstStyle/>
          <a:p>
            <a:r>
              <a:rPr lang="en-GB" sz="4800" dirty="0"/>
              <a:t>So what can rail freight do to help?</a:t>
            </a:r>
          </a:p>
        </p:txBody>
      </p:sp>
      <p:pic>
        <p:nvPicPr>
          <p:cNvPr id="5" name="Picture 4" descr="A close up of a sign&#10;&#10;Description automatically generated">
            <a:extLst>
              <a:ext uri="{FF2B5EF4-FFF2-40B4-BE49-F238E27FC236}">
                <a16:creationId xmlns:a16="http://schemas.microsoft.com/office/drawing/2014/main" id="{042749E2-C3DB-40DF-91EE-B0F5CA23460F}"/>
              </a:ext>
            </a:extLst>
          </p:cNvPr>
          <p:cNvPicPr>
            <a:picLocks noChangeAspect="1"/>
          </p:cNvPicPr>
          <p:nvPr/>
        </p:nvPicPr>
        <p:blipFill>
          <a:blip r:embed="rId3"/>
          <a:stretch>
            <a:fillRect/>
          </a:stretch>
        </p:blipFill>
        <p:spPr>
          <a:xfrm>
            <a:off x="10782253" y="5806440"/>
            <a:ext cx="1152525" cy="762000"/>
          </a:xfrm>
          <a:prstGeom prst="rect">
            <a:avLst/>
          </a:prstGeom>
        </p:spPr>
      </p:pic>
      <p:graphicFrame>
        <p:nvGraphicFramePr>
          <p:cNvPr id="16" name="Content Placeholder 3">
            <a:extLst>
              <a:ext uri="{FF2B5EF4-FFF2-40B4-BE49-F238E27FC236}">
                <a16:creationId xmlns:a16="http://schemas.microsoft.com/office/drawing/2014/main" id="{86D8F5FE-0848-4492-9FBD-9D9662E4F80B}"/>
              </a:ext>
            </a:extLst>
          </p:cNvPr>
          <p:cNvGraphicFramePr>
            <a:graphicFrameLocks noGrp="1"/>
          </p:cNvGraphicFramePr>
          <p:nvPr>
            <p:ph idx="1"/>
            <p:extLst>
              <p:ext uri="{D42A27DB-BD31-4B8C-83A1-F6EECF244321}">
                <p14:modId xmlns:p14="http://schemas.microsoft.com/office/powerpoint/2010/main" val="701349672"/>
              </p:ext>
            </p:extLst>
          </p:nvPr>
        </p:nvGraphicFramePr>
        <p:xfrm>
          <a:off x="4545013" y="1199858"/>
          <a:ext cx="6451943" cy="4467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85646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ABE273-A57A-4523-99C5-F4D7F45110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1A15CF5-392D-404A-8095-DD2085F2FB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8811D7E-FE93-4026-B0C0-AC98A60FAE49}"/>
              </a:ext>
            </a:extLst>
          </p:cNvPr>
          <p:cNvSpPr>
            <a:spLocks noGrp="1"/>
          </p:cNvSpPr>
          <p:nvPr>
            <p:ph type="title"/>
          </p:nvPr>
        </p:nvSpPr>
        <p:spPr>
          <a:xfrm>
            <a:off x="661855" y="696686"/>
            <a:ext cx="3570511" cy="5399314"/>
          </a:xfrm>
        </p:spPr>
        <p:txBody>
          <a:bodyPr vert="horz" lIns="91440" tIns="45720" rIns="91440" bIns="45720" rtlCol="0">
            <a:normAutofit/>
          </a:bodyPr>
          <a:lstStyle/>
          <a:p>
            <a:r>
              <a:rPr lang="en-US" sz="3200" b="1" cap="all" dirty="0">
                <a:solidFill>
                  <a:srgbClr val="FFFFFF"/>
                </a:solidFill>
              </a:rPr>
              <a:t>We need to change parcel delivery by using low emission rail and then electric vehicles in city centers</a:t>
            </a:r>
          </a:p>
        </p:txBody>
      </p:sp>
      <p:cxnSp>
        <p:nvCxnSpPr>
          <p:cNvPr id="13" name="Straight Connector 12">
            <a:extLst>
              <a:ext uri="{FF2B5EF4-FFF2-40B4-BE49-F238E27FC236}">
                <a16:creationId xmlns:a16="http://schemas.microsoft.com/office/drawing/2014/main" id="{3D0F74E7-7AA9-4171-BCD1-C325B7632D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653842" y="2054826"/>
            <a:ext cx="0" cy="274320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751D7A0-4517-4A39-BD98-CE6477BC64A4}"/>
              </a:ext>
            </a:extLst>
          </p:cNvPr>
          <p:cNvSpPr>
            <a:spLocks noGrp="1"/>
          </p:cNvSpPr>
          <p:nvPr>
            <p:ph idx="1"/>
          </p:nvPr>
        </p:nvSpPr>
        <p:spPr>
          <a:xfrm>
            <a:off x="5075318" y="609600"/>
            <a:ext cx="6359029" cy="5486400"/>
          </a:xfrm>
        </p:spPr>
        <p:txBody>
          <a:bodyPr vert="horz" lIns="91440" tIns="45720" rIns="91440" bIns="45720" rtlCol="0" anchor="ctr">
            <a:normAutofit/>
          </a:bodyPr>
          <a:lstStyle/>
          <a:p>
            <a:pPr marL="0" indent="0">
              <a:buNone/>
            </a:pPr>
            <a:r>
              <a:rPr lang="en-US" sz="2000" dirty="0">
                <a:solidFill>
                  <a:srgbClr val="FFFFFF"/>
                </a:solidFill>
              </a:rPr>
              <a:t>This means having the right infrastructure in city centers. The TDP and Planning framework should ensure that Government policy recognizes that housing is not the only land use vital for a sustainable future. </a:t>
            </a:r>
          </a:p>
        </p:txBody>
      </p:sp>
      <p:pic>
        <p:nvPicPr>
          <p:cNvPr id="4" name="Picture 3">
            <a:extLst>
              <a:ext uri="{FF2B5EF4-FFF2-40B4-BE49-F238E27FC236}">
                <a16:creationId xmlns:a16="http://schemas.microsoft.com/office/drawing/2014/main" id="{601432D5-4F58-4E7E-8B98-8507D7D8249D}"/>
              </a:ext>
            </a:extLst>
          </p:cNvPr>
          <p:cNvPicPr>
            <a:picLocks noChangeAspect="1"/>
          </p:cNvPicPr>
          <p:nvPr/>
        </p:nvPicPr>
        <p:blipFill>
          <a:blip r:embed="rId3"/>
          <a:stretch>
            <a:fillRect/>
          </a:stretch>
        </p:blipFill>
        <p:spPr>
          <a:xfrm>
            <a:off x="10808616" y="5849046"/>
            <a:ext cx="1152244" cy="762066"/>
          </a:xfrm>
          <a:prstGeom prst="rect">
            <a:avLst/>
          </a:prstGeom>
        </p:spPr>
      </p:pic>
    </p:spTree>
    <p:extLst>
      <p:ext uri="{BB962C8B-B14F-4D97-AF65-F5344CB8AC3E}">
        <p14:creationId xmlns:p14="http://schemas.microsoft.com/office/powerpoint/2010/main" val="1927455128"/>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8E8DBDA3-652C-4F87-B53B-7F73AC8F4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1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0">
            <a:extLst>
              <a:ext uri="{FF2B5EF4-FFF2-40B4-BE49-F238E27FC236}">
                <a16:creationId xmlns:a16="http://schemas.microsoft.com/office/drawing/2014/main" id="{42187232-3845-418F-A17C-C138F01D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55058" cy="685800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8811D7E-FE93-4026-B0C0-AC98A60FAE49}"/>
              </a:ext>
            </a:extLst>
          </p:cNvPr>
          <p:cNvSpPr>
            <a:spLocks noGrp="1"/>
          </p:cNvSpPr>
          <p:nvPr>
            <p:ph type="title"/>
          </p:nvPr>
        </p:nvSpPr>
        <p:spPr>
          <a:xfrm>
            <a:off x="441009" y="873457"/>
            <a:ext cx="3273042" cy="5222543"/>
          </a:xfrm>
        </p:spPr>
        <p:txBody>
          <a:bodyPr vert="horz" lIns="91440" tIns="45720" rIns="91440" bIns="45720" rtlCol="0">
            <a:normAutofit/>
          </a:bodyPr>
          <a:lstStyle/>
          <a:p>
            <a:r>
              <a:rPr lang="en-US" sz="2800" b="1" cap="all" dirty="0">
                <a:solidFill>
                  <a:srgbClr val="FFFFFF"/>
                </a:solidFill>
              </a:rPr>
              <a:t>The more electrified the network becomes  The more Rail freight emissions fall </a:t>
            </a:r>
          </a:p>
        </p:txBody>
      </p:sp>
      <p:sp>
        <p:nvSpPr>
          <p:cNvPr id="3" name="Content Placeholder 2">
            <a:extLst>
              <a:ext uri="{FF2B5EF4-FFF2-40B4-BE49-F238E27FC236}">
                <a16:creationId xmlns:a16="http://schemas.microsoft.com/office/drawing/2014/main" id="{C751D7A0-4517-4A39-BD98-CE6477BC64A4}"/>
              </a:ext>
            </a:extLst>
          </p:cNvPr>
          <p:cNvSpPr>
            <a:spLocks noGrp="1"/>
          </p:cNvSpPr>
          <p:nvPr>
            <p:ph idx="1"/>
          </p:nvPr>
        </p:nvSpPr>
        <p:spPr>
          <a:xfrm>
            <a:off x="4995081" y="873457"/>
            <a:ext cx="6020790" cy="5222543"/>
          </a:xfrm>
        </p:spPr>
        <p:txBody>
          <a:bodyPr vert="horz" lIns="91440" tIns="45720" rIns="91440" bIns="45720" rtlCol="0" anchor="ctr">
            <a:normAutofit/>
          </a:bodyPr>
          <a:lstStyle/>
          <a:p>
            <a:pPr marL="0" indent="0">
              <a:buNone/>
            </a:pPr>
            <a:r>
              <a:rPr lang="en-US" sz="2000" dirty="0">
                <a:solidFill>
                  <a:schemeClr val="tx1"/>
                </a:solidFill>
              </a:rPr>
              <a:t>We need a firm Government commitment rolling programme of electrification and to carry out the recommendations of Network Rail’s Traction Decarbonisation Strategy.</a:t>
            </a:r>
          </a:p>
        </p:txBody>
      </p:sp>
      <p:pic>
        <p:nvPicPr>
          <p:cNvPr id="4" name="Picture 3">
            <a:extLst>
              <a:ext uri="{FF2B5EF4-FFF2-40B4-BE49-F238E27FC236}">
                <a16:creationId xmlns:a16="http://schemas.microsoft.com/office/drawing/2014/main" id="{D73D41C3-E15E-4055-8247-B48FAE5553D5}"/>
              </a:ext>
            </a:extLst>
          </p:cNvPr>
          <p:cNvPicPr>
            <a:picLocks noChangeAspect="1"/>
          </p:cNvPicPr>
          <p:nvPr/>
        </p:nvPicPr>
        <p:blipFill>
          <a:blip r:embed="rId3"/>
          <a:stretch>
            <a:fillRect/>
          </a:stretch>
        </p:blipFill>
        <p:spPr>
          <a:xfrm>
            <a:off x="10808616" y="5826245"/>
            <a:ext cx="1152244" cy="762066"/>
          </a:xfrm>
          <a:prstGeom prst="rect">
            <a:avLst/>
          </a:prstGeom>
        </p:spPr>
      </p:pic>
    </p:spTree>
    <p:extLst>
      <p:ext uri="{BB962C8B-B14F-4D97-AF65-F5344CB8AC3E}">
        <p14:creationId xmlns:p14="http://schemas.microsoft.com/office/powerpoint/2010/main" val="1422015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0C4F1C3-3ADD-491F-8C66-57912A2421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a:extLst>
              <a:ext uri="{FF2B5EF4-FFF2-40B4-BE49-F238E27FC236}">
                <a16:creationId xmlns:a16="http://schemas.microsoft.com/office/drawing/2014/main" id="{0B323FE0-DFB0-4368-A3C2-FC1402A98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E4BCA77F-6A46-46C1-822E-DF8DB6F08D5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7C684499-6F30-4C6A-8094-E2E3E91B30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D5AECED4-26C2-4E8F-A340-2402369DC2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 y="246888"/>
            <a:ext cx="11724640" cy="637793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8811D7E-FE93-4026-B0C0-AC98A60FAE49}"/>
              </a:ext>
            </a:extLst>
          </p:cNvPr>
          <p:cNvSpPr>
            <a:spLocks noGrp="1"/>
          </p:cNvSpPr>
          <p:nvPr>
            <p:ph type="title"/>
          </p:nvPr>
        </p:nvSpPr>
        <p:spPr>
          <a:xfrm>
            <a:off x="895467" y="863364"/>
            <a:ext cx="6657476" cy="5126124"/>
          </a:xfrm>
        </p:spPr>
        <p:txBody>
          <a:bodyPr vert="horz" lIns="91440" tIns="45720" rIns="91440" bIns="45720" rtlCol="0" anchor="ctr">
            <a:normAutofit/>
          </a:bodyPr>
          <a:lstStyle/>
          <a:p>
            <a:pPr algn="r">
              <a:lnSpc>
                <a:spcPct val="85000"/>
              </a:lnSpc>
            </a:pPr>
            <a:r>
              <a:rPr lang="en-US" sz="6100" b="1" cap="all" dirty="0">
                <a:solidFill>
                  <a:schemeClr val="tx1"/>
                </a:solidFill>
              </a:rPr>
              <a:t>Dramatic change in current policy needed</a:t>
            </a:r>
          </a:p>
        </p:txBody>
      </p:sp>
      <p:sp>
        <p:nvSpPr>
          <p:cNvPr id="3" name="Content Placeholder 2">
            <a:extLst>
              <a:ext uri="{FF2B5EF4-FFF2-40B4-BE49-F238E27FC236}">
                <a16:creationId xmlns:a16="http://schemas.microsoft.com/office/drawing/2014/main" id="{C751D7A0-4517-4A39-BD98-CE6477BC64A4}"/>
              </a:ext>
            </a:extLst>
          </p:cNvPr>
          <p:cNvSpPr>
            <a:spLocks noGrp="1"/>
          </p:cNvSpPr>
          <p:nvPr>
            <p:ph idx="1"/>
          </p:nvPr>
        </p:nvSpPr>
        <p:spPr>
          <a:xfrm>
            <a:off x="8352941" y="863364"/>
            <a:ext cx="3082986" cy="5120435"/>
          </a:xfrm>
        </p:spPr>
        <p:txBody>
          <a:bodyPr vert="horz" lIns="91440" tIns="45720" rIns="91440" bIns="45720" rtlCol="0" anchor="ctr">
            <a:normAutofit/>
          </a:bodyPr>
          <a:lstStyle/>
          <a:p>
            <a:pPr marL="0" indent="0">
              <a:buNone/>
            </a:pPr>
            <a:r>
              <a:rPr lang="en-US" sz="2000" dirty="0">
                <a:solidFill>
                  <a:schemeClr val="tx1"/>
                </a:solidFill>
              </a:rPr>
              <a:t>The transport decarbonization plan should deliver a clear strategy  and commitment to support  modal shift to rail in order to achieve big reductions without waiting for new technology. </a:t>
            </a:r>
          </a:p>
        </p:txBody>
      </p:sp>
      <p:cxnSp>
        <p:nvCxnSpPr>
          <p:cNvPr id="18" name="Straight Connector 17">
            <a:extLst>
              <a:ext uri="{FF2B5EF4-FFF2-40B4-BE49-F238E27FC236}">
                <a16:creationId xmlns:a16="http://schemas.microsoft.com/office/drawing/2014/main" id="{C9213D27-7A25-46D8-B1BD-E470E49C6C2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961243" y="2054826"/>
            <a:ext cx="0" cy="2743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AFC6DD41-BC86-42F7-8FF2-36C563AADDAB}"/>
              </a:ext>
            </a:extLst>
          </p:cNvPr>
          <p:cNvPicPr>
            <a:picLocks noChangeAspect="1"/>
          </p:cNvPicPr>
          <p:nvPr/>
        </p:nvPicPr>
        <p:blipFill>
          <a:blip r:embed="rId3"/>
          <a:stretch>
            <a:fillRect/>
          </a:stretch>
        </p:blipFill>
        <p:spPr>
          <a:xfrm>
            <a:off x="10800996" y="5831488"/>
            <a:ext cx="1152244" cy="762066"/>
          </a:xfrm>
          <a:prstGeom prst="rect">
            <a:avLst/>
          </a:prstGeom>
        </p:spPr>
      </p:pic>
    </p:spTree>
    <p:extLst>
      <p:ext uri="{BB962C8B-B14F-4D97-AF65-F5344CB8AC3E}">
        <p14:creationId xmlns:p14="http://schemas.microsoft.com/office/powerpoint/2010/main" val="631161630"/>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8E8DBDA3-652C-4F87-B53B-7F73AC8F4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1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33">
            <a:extLst>
              <a:ext uri="{FF2B5EF4-FFF2-40B4-BE49-F238E27FC236}">
                <a16:creationId xmlns:a16="http://schemas.microsoft.com/office/drawing/2014/main" id="{42187232-3845-418F-A17C-C138F01D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55058" cy="685800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8811D7E-FE93-4026-B0C0-AC98A60FAE49}"/>
              </a:ext>
            </a:extLst>
          </p:cNvPr>
          <p:cNvSpPr>
            <a:spLocks noGrp="1"/>
          </p:cNvSpPr>
          <p:nvPr>
            <p:ph type="title"/>
          </p:nvPr>
        </p:nvSpPr>
        <p:spPr>
          <a:xfrm>
            <a:off x="441009" y="873457"/>
            <a:ext cx="3273042" cy="5222543"/>
          </a:xfrm>
        </p:spPr>
        <p:txBody>
          <a:bodyPr vert="horz" lIns="91440" tIns="45720" rIns="91440" bIns="45720" rtlCol="0">
            <a:normAutofit/>
          </a:bodyPr>
          <a:lstStyle/>
          <a:p>
            <a:r>
              <a:rPr lang="en-US" sz="2800" b="1" cap="all" dirty="0">
                <a:solidFill>
                  <a:srgbClr val="FFFFFF"/>
                </a:solidFill>
              </a:rPr>
              <a:t>England/ the UK is already falling behind</a:t>
            </a:r>
          </a:p>
        </p:txBody>
      </p:sp>
      <p:sp>
        <p:nvSpPr>
          <p:cNvPr id="3" name="Content Placeholder 2">
            <a:extLst>
              <a:ext uri="{FF2B5EF4-FFF2-40B4-BE49-F238E27FC236}">
                <a16:creationId xmlns:a16="http://schemas.microsoft.com/office/drawing/2014/main" id="{C751D7A0-4517-4A39-BD98-CE6477BC64A4}"/>
              </a:ext>
            </a:extLst>
          </p:cNvPr>
          <p:cNvSpPr>
            <a:spLocks noGrp="1"/>
          </p:cNvSpPr>
          <p:nvPr>
            <p:ph idx="1"/>
          </p:nvPr>
        </p:nvSpPr>
        <p:spPr>
          <a:xfrm>
            <a:off x="4995081" y="873457"/>
            <a:ext cx="6020790" cy="5222543"/>
          </a:xfrm>
        </p:spPr>
        <p:txBody>
          <a:bodyPr vert="horz" lIns="91440" tIns="45720" rIns="91440" bIns="45720" rtlCol="0" anchor="ctr">
            <a:normAutofit/>
          </a:bodyPr>
          <a:lstStyle/>
          <a:p>
            <a:pPr marL="342900" indent="-342900"/>
            <a:r>
              <a:rPr lang="en-US" sz="2000" dirty="0">
                <a:solidFill>
                  <a:schemeClr val="tx1"/>
                </a:solidFill>
              </a:rPr>
              <a:t>The EU’s Green Deal states that as ‘a matter of priority, a substantial part of the 75% of inland freight carried today by road should shift onto rail and inland waterways’.  The Government should, as a minimum, do the same to be truly world leading on decarbonisation. </a:t>
            </a:r>
          </a:p>
          <a:p>
            <a:pPr marL="342900" indent="-342900"/>
            <a:r>
              <a:rPr lang="en-US" sz="2000" dirty="0">
                <a:solidFill>
                  <a:schemeClr val="tx1"/>
                </a:solidFill>
              </a:rPr>
              <a:t>Scotland already has a 7.5% rail freight growth target set for CP6 to increase the amount of freight on the network</a:t>
            </a:r>
          </a:p>
          <a:p>
            <a:pPr marL="0" indent="0">
              <a:buNone/>
            </a:pPr>
            <a:endParaRPr lang="en-US" sz="2000" dirty="0">
              <a:solidFill>
                <a:schemeClr val="tx1"/>
              </a:solidFill>
            </a:endParaRPr>
          </a:p>
          <a:p>
            <a:pPr marL="0" indent="0">
              <a:buNone/>
            </a:pPr>
            <a:endParaRPr lang="en-US" sz="2000" dirty="0">
              <a:solidFill>
                <a:schemeClr val="tx1"/>
              </a:solidFill>
            </a:endParaRPr>
          </a:p>
        </p:txBody>
      </p:sp>
      <p:pic>
        <p:nvPicPr>
          <p:cNvPr id="4" name="Picture 3">
            <a:extLst>
              <a:ext uri="{FF2B5EF4-FFF2-40B4-BE49-F238E27FC236}">
                <a16:creationId xmlns:a16="http://schemas.microsoft.com/office/drawing/2014/main" id="{CFBE1DB7-67A6-43BF-9E77-518FEA90407F}"/>
              </a:ext>
            </a:extLst>
          </p:cNvPr>
          <p:cNvPicPr>
            <a:picLocks noChangeAspect="1"/>
          </p:cNvPicPr>
          <p:nvPr/>
        </p:nvPicPr>
        <p:blipFill>
          <a:blip r:embed="rId3"/>
          <a:stretch>
            <a:fillRect/>
          </a:stretch>
        </p:blipFill>
        <p:spPr>
          <a:xfrm>
            <a:off x="10703649" y="5714934"/>
            <a:ext cx="1152244" cy="762066"/>
          </a:xfrm>
          <a:prstGeom prst="rect">
            <a:avLst/>
          </a:prstGeom>
        </p:spPr>
      </p:pic>
    </p:spTree>
    <p:extLst>
      <p:ext uri="{BB962C8B-B14F-4D97-AF65-F5344CB8AC3E}">
        <p14:creationId xmlns:p14="http://schemas.microsoft.com/office/powerpoint/2010/main" val="200156290"/>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TotalTime>
  <Words>1883</Words>
  <Application>Microsoft Office PowerPoint</Application>
  <PresentationFormat>Widescreen</PresentationFormat>
  <Paragraphs>108</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Calibri</vt:lpstr>
      <vt:lpstr>Corbel</vt:lpstr>
      <vt:lpstr>Basis</vt:lpstr>
      <vt:lpstr>Rail freight &amp; The transport decarbonisation plan</vt:lpstr>
      <vt:lpstr>Uncertainty</vt:lpstr>
      <vt:lpstr>Decarbonisation aims</vt:lpstr>
      <vt:lpstr>What can we rely on?</vt:lpstr>
      <vt:lpstr>So what can rail freight do to help?</vt:lpstr>
      <vt:lpstr>We need to change parcel delivery by using low emission rail and then electric vehicles in city centers</vt:lpstr>
      <vt:lpstr>The more electrified the network becomes  The more Rail freight emissions fall </vt:lpstr>
      <vt:lpstr>Dramatic change in current policy needed</vt:lpstr>
      <vt:lpstr>England/ the UK is already falling behind</vt:lpstr>
      <vt:lpstr>What we need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Rail freight &amp; The transport decarbonisation plan</dc:title>
  <dc:creator>Maggie Simpson</dc:creator>
  <cp:lastModifiedBy>Maggie Simpson</cp:lastModifiedBy>
  <cp:revision>17</cp:revision>
  <dcterms:created xsi:type="dcterms:W3CDTF">2020-07-16T14:25:47Z</dcterms:created>
  <dcterms:modified xsi:type="dcterms:W3CDTF">2020-07-20T08:14:57Z</dcterms:modified>
</cp:coreProperties>
</file>