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656" r:id="rId5"/>
  </p:sldMasterIdLst>
  <p:notesMasterIdLst>
    <p:notesMasterId r:id="rId21"/>
  </p:notesMasterIdLst>
  <p:handoutMasterIdLst>
    <p:handoutMasterId r:id="rId22"/>
  </p:handoutMasterIdLst>
  <p:sldIdLst>
    <p:sldId id="267" r:id="rId6"/>
    <p:sldId id="282" r:id="rId7"/>
    <p:sldId id="258" r:id="rId8"/>
    <p:sldId id="262" r:id="rId9"/>
    <p:sldId id="285" r:id="rId10"/>
    <p:sldId id="265" r:id="rId11"/>
    <p:sldId id="269" r:id="rId12"/>
    <p:sldId id="300" r:id="rId13"/>
    <p:sldId id="291" r:id="rId14"/>
    <p:sldId id="299" r:id="rId15"/>
    <p:sldId id="293" r:id="rId16"/>
    <p:sldId id="290" r:id="rId17"/>
    <p:sldId id="295" r:id="rId18"/>
    <p:sldId id="298" r:id="rId19"/>
    <p:sldId id="268" r:id="rId2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992" autoAdjust="0"/>
    <p:restoredTop sz="80996" autoAdjust="0"/>
  </p:normalViewPr>
  <p:slideViewPr>
    <p:cSldViewPr snapToGrid="0">
      <p:cViewPr varScale="1">
        <p:scale>
          <a:sx n="55" d="100"/>
          <a:sy n="55" d="100"/>
        </p:scale>
        <p:origin x="984" y="36"/>
      </p:cViewPr>
      <p:guideLst/>
    </p:cSldViewPr>
  </p:slideViewPr>
  <p:notesTextViewPr>
    <p:cViewPr>
      <p:scale>
        <a:sx n="1" d="1"/>
        <a:sy n="1" d="1"/>
      </p:scale>
      <p:origin x="0" y="-28"/>
    </p:cViewPr>
  </p:notesTextViewPr>
  <p:notesViewPr>
    <p:cSldViewPr snapToGrid="0">
      <p:cViewPr varScale="1">
        <p:scale>
          <a:sx n="88" d="100"/>
          <a:sy n="88" d="100"/>
        </p:scale>
        <p:origin x="382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notesMaster" Target="notesMasters/notesMaster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presProps" Target="presProps.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handoutMaster" Target="handoutMasters/handoutMaster1.xml"/><Relationship Id="rId27" Type="http://schemas.microsoft.com/office/2015/10/relationships/revisionInfo" Target="revisionInfo.xml"/></Relationships>
</file>

<file path=ppt/charts/_rels/chart1.xml.rels><?xml version="1.0" encoding="UTF-8" standalone="yes"?>
<Relationships xmlns="http://schemas.openxmlformats.org/package/2006/relationships"><Relationship Id="rId3" Type="http://schemas.openxmlformats.org/officeDocument/2006/relationships/oleObject" Target="file:///C:\Users\jamash\Desktop\Carbon%20Emmissions.xlsx"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file:///C:\Users\jamash\Desktop\Carbon%20Emmissions.xlsx" TargetMode="External"/><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oleObject" Target="file:///C:\Users\jamash\Desktop\LTP4\Carbon%20emmisions.xlsx" TargetMode="External"/><Relationship Id="rId2" Type="http://schemas.microsoft.com/office/2011/relationships/chartColorStyle" Target="colors3.xml"/><Relationship Id="rId1" Type="http://schemas.microsoft.com/office/2011/relationships/chartStyle" Target="style3.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sz="1600" b="1" dirty="0"/>
              <a:t>Licensed Vehicles in Nottingham</a:t>
            </a:r>
            <a:r>
              <a:rPr lang="en-GB" sz="1600" b="1" baseline="0" dirty="0"/>
              <a:t> </a:t>
            </a:r>
            <a:endParaRPr lang="en-GB" sz="1600" b="1" dirty="0"/>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manualLayout>
          <c:layoutTarget val="inner"/>
          <c:xMode val="edge"/>
          <c:yMode val="edge"/>
          <c:x val="0.2400979182397244"/>
          <c:y val="0.13664212217087049"/>
          <c:w val="0.60610678026187004"/>
          <c:h val="0.7244780412431342"/>
        </c:manualLayout>
      </c:layout>
      <c:pieChart>
        <c:varyColors val="1"/>
        <c:dLbls>
          <c:showLegendKey val="0"/>
          <c:showVal val="0"/>
          <c:showCatName val="1"/>
          <c:showSerName val="0"/>
          <c:showPercent val="1"/>
          <c:showBubbleSize val="0"/>
          <c:showLeaderLines val="0"/>
        </c:dLbls>
        <c:firstSliceAng val="0"/>
      </c:pieChart>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600" b="0" i="0" u="none" strike="noStrike" kern="1200" spc="0" baseline="0">
                <a:solidFill>
                  <a:schemeClr val="tx1">
                    <a:lumMod val="65000"/>
                    <a:lumOff val="35000"/>
                  </a:schemeClr>
                </a:solidFill>
                <a:latin typeface="+mn-lt"/>
                <a:ea typeface="+mn-ea"/>
                <a:cs typeface="+mn-cs"/>
              </a:defRPr>
            </a:pPr>
            <a:r>
              <a:rPr lang="en-GB" sz="1600" b="1" dirty="0"/>
              <a:t>CO2 Emissions From Transport in Nottingham  </a:t>
            </a:r>
          </a:p>
        </c:rich>
      </c:tx>
      <c:overlay val="0"/>
      <c:spPr>
        <a:noFill/>
        <a:ln>
          <a:noFill/>
        </a:ln>
        <a:effectLst/>
      </c:spPr>
      <c:txPr>
        <a:bodyPr rot="0" spcFirstLastPara="1" vertOverflow="ellipsis" vert="horz" wrap="square" anchor="ctr" anchorCtr="1"/>
        <a:lstStyle/>
        <a:p>
          <a:pPr>
            <a:defRPr sz="16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pieChart>
        <c:varyColors val="1"/>
        <c:ser>
          <c:idx val="0"/>
          <c:order val="0"/>
          <c:dPt>
            <c:idx val="0"/>
            <c:bubble3D val="0"/>
            <c:spPr>
              <a:solidFill>
                <a:schemeClr val="accent1"/>
              </a:solidFill>
              <a:ln w="19050">
                <a:solidFill>
                  <a:schemeClr val="lt1"/>
                </a:solidFill>
              </a:ln>
              <a:effectLst/>
            </c:spPr>
            <c:extLst>
              <c:ext xmlns:c16="http://schemas.microsoft.com/office/drawing/2014/chart" uri="{C3380CC4-5D6E-409C-BE32-E72D297353CC}">
                <c16:uniqueId val="{00000001-4D87-40C4-AE87-78C382979A3C}"/>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3-4D87-40C4-AE87-78C382979A3C}"/>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5-4D87-40C4-AE87-78C382979A3C}"/>
              </c:ext>
            </c:extLst>
          </c:dPt>
          <c:dLbls>
            <c:dLbl>
              <c:idx val="0"/>
              <c:tx>
                <c:rich>
                  <a:bodyPr rot="0" spcFirstLastPara="1" vertOverflow="ellipsis" vert="horz" wrap="square" lIns="38100" tIns="19050" rIns="38100" bIns="19050" anchor="ctr" anchorCtr="1">
                    <a:noAutofit/>
                  </a:bodyPr>
                  <a:lstStyle/>
                  <a:p>
                    <a:pPr>
                      <a:defRPr sz="1197" b="1" i="0" u="none" strike="noStrike" kern="1200" baseline="0">
                        <a:solidFill>
                          <a:schemeClr val="tx1">
                            <a:lumMod val="75000"/>
                            <a:lumOff val="25000"/>
                          </a:schemeClr>
                        </a:solidFill>
                        <a:latin typeface="+mn-lt"/>
                        <a:ea typeface="+mn-ea"/>
                        <a:cs typeface="+mn-cs"/>
                      </a:defRPr>
                    </a:pPr>
                    <a:fld id="{86EE360E-C811-406D-B974-25C61F573460}" type="CATEGORYNAME">
                      <a:rPr lang="en-US" sz="2000" b="1"/>
                      <a:pPr>
                        <a:defRPr b="1"/>
                      </a:pPr>
                      <a:t>[CATEGORY NAME]</a:t>
                    </a:fld>
                    <a:r>
                      <a:rPr lang="en-US" sz="2000" b="1" baseline="0" dirty="0"/>
                      <a:t>
</a:t>
                    </a:r>
                    <a:fld id="{FEACF667-9559-4FAB-8C0E-DD4877E7C017}" type="PERCENTAGE">
                      <a:rPr lang="en-US" sz="2000" b="1" baseline="0"/>
                      <a:pPr>
                        <a:defRPr b="1"/>
                      </a:pPr>
                      <a:t>[PERCENTAGE]</a:t>
                    </a:fld>
                    <a:endParaRPr lang="en-US" sz="2000" b="1" baseline="0" dirty="0"/>
                  </a:p>
                </c:rich>
              </c:tx>
              <c:spPr>
                <a:noFill/>
                <a:ln>
                  <a:noFill/>
                </a:ln>
                <a:effectLst/>
              </c:spPr>
              <c:txPr>
                <a:bodyPr rot="0" spcFirstLastPara="1" vertOverflow="ellipsis" vert="horz" wrap="square" lIns="38100" tIns="19050" rIns="38100" bIns="19050" anchor="ctr" anchorCtr="1">
                  <a:noAutofit/>
                </a:bodyPr>
                <a:lstStyle/>
                <a:p>
                  <a:pPr>
                    <a:defRPr sz="1197" b="1" i="0" u="none" strike="noStrike" kern="1200" baseline="0">
                      <a:solidFill>
                        <a:schemeClr val="tx1">
                          <a:lumMod val="75000"/>
                          <a:lumOff val="25000"/>
                        </a:schemeClr>
                      </a:solidFill>
                      <a:latin typeface="+mn-lt"/>
                      <a:ea typeface="+mn-ea"/>
                      <a:cs typeface="+mn-cs"/>
                    </a:defRPr>
                  </a:pPr>
                  <a:endParaRPr lang="en-US"/>
                </a:p>
              </c:txPr>
              <c:dLblPos val="ctr"/>
              <c:showLegendKey val="0"/>
              <c:showVal val="0"/>
              <c:showCatName val="1"/>
              <c:showSerName val="0"/>
              <c:showPercent val="1"/>
              <c:showBubbleSize val="0"/>
              <c:extLst>
                <c:ext xmlns:c15="http://schemas.microsoft.com/office/drawing/2012/chart" uri="{CE6537A1-D6FC-4f65-9D91-7224C49458BB}">
                  <c15:layout>
                    <c:manualLayout>
                      <c:w val="0.25722867507102032"/>
                      <c:h val="0.23904689592871298"/>
                    </c:manualLayout>
                  </c15:layout>
                  <c15:dlblFieldTable/>
                  <c15:showDataLabelsRange val="0"/>
                </c:ext>
                <c:ext xmlns:c16="http://schemas.microsoft.com/office/drawing/2014/chart" uri="{C3380CC4-5D6E-409C-BE32-E72D297353CC}">
                  <c16:uniqueId val="{00000001-4D87-40C4-AE87-78C382979A3C}"/>
                </c:ext>
              </c:extLst>
            </c:dLbl>
            <c:dLbl>
              <c:idx val="1"/>
              <c:layout>
                <c:manualLayout>
                  <c:x val="-0.10165806040543528"/>
                  <c:y val="0.2760982006726091"/>
                </c:manualLayout>
              </c:layout>
              <c:tx>
                <c:rich>
                  <a:bodyPr rot="0" spcFirstLastPara="1" vertOverflow="ellipsis" vert="horz" wrap="square" lIns="38100" tIns="19050" rIns="38100" bIns="19050" anchor="ctr" anchorCtr="1">
                    <a:noAutofit/>
                  </a:bodyPr>
                  <a:lstStyle/>
                  <a:p>
                    <a:pPr>
                      <a:defRPr sz="1197" b="1" i="0" u="none" strike="noStrike" kern="1200" baseline="0">
                        <a:solidFill>
                          <a:schemeClr val="tx1">
                            <a:lumMod val="75000"/>
                            <a:lumOff val="25000"/>
                          </a:schemeClr>
                        </a:solidFill>
                        <a:latin typeface="+mn-lt"/>
                        <a:ea typeface="+mn-ea"/>
                        <a:cs typeface="+mn-cs"/>
                      </a:defRPr>
                    </a:pPr>
                    <a:fld id="{17F6A781-5CEE-41B1-A389-3F1B44526F9C}" type="CATEGORYNAME">
                      <a:rPr lang="en-US" sz="2000" b="1"/>
                      <a:pPr>
                        <a:defRPr b="1"/>
                      </a:pPr>
                      <a:t>[CATEGORY NAME]</a:t>
                    </a:fld>
                    <a:r>
                      <a:rPr lang="en-US" sz="2000" b="1" baseline="0" dirty="0"/>
                      <a:t>
</a:t>
                    </a:r>
                    <a:fld id="{87CC8ECC-21B6-48D2-884F-3ED9E730A6F2}" type="PERCENTAGE">
                      <a:rPr lang="en-US" sz="2000" b="1" baseline="0"/>
                      <a:pPr>
                        <a:defRPr b="1"/>
                      </a:pPr>
                      <a:t>[PERCENTAGE]</a:t>
                    </a:fld>
                    <a:endParaRPr lang="en-US" sz="2000" b="1" baseline="0" dirty="0"/>
                  </a:p>
                </c:rich>
              </c:tx>
              <c:spPr>
                <a:noFill/>
                <a:ln>
                  <a:noFill/>
                </a:ln>
                <a:effectLst/>
              </c:spPr>
              <c:txPr>
                <a:bodyPr rot="0" spcFirstLastPara="1" vertOverflow="ellipsis" vert="horz" wrap="square" lIns="38100" tIns="19050" rIns="38100" bIns="19050" anchor="ctr" anchorCtr="1">
                  <a:noAutofit/>
                </a:bodyPr>
                <a:lstStyle/>
                <a:p>
                  <a:pPr>
                    <a:defRPr sz="1197" b="1" i="0" u="none" strike="noStrike" kern="1200" baseline="0">
                      <a:solidFill>
                        <a:schemeClr val="tx1">
                          <a:lumMod val="75000"/>
                          <a:lumOff val="25000"/>
                        </a:schemeClr>
                      </a:solidFill>
                      <a:latin typeface="+mn-lt"/>
                      <a:ea typeface="+mn-ea"/>
                      <a:cs typeface="+mn-cs"/>
                    </a:defRPr>
                  </a:pPr>
                  <a:endParaRPr lang="en-US"/>
                </a:p>
              </c:txPr>
              <c:dLblPos val="bestFit"/>
              <c:showLegendKey val="0"/>
              <c:showVal val="0"/>
              <c:showCatName val="1"/>
              <c:showSerName val="0"/>
              <c:showPercent val="1"/>
              <c:showBubbleSize val="0"/>
              <c:extLst>
                <c:ext xmlns:c15="http://schemas.microsoft.com/office/drawing/2012/chart" uri="{CE6537A1-D6FC-4f65-9D91-7224C49458BB}">
                  <c15:layout>
                    <c:manualLayout>
                      <c:w val="0.28179611523322345"/>
                      <c:h val="0.26479494199321568"/>
                    </c:manualLayout>
                  </c15:layout>
                  <c15:dlblFieldTable/>
                  <c15:showDataLabelsRange val="0"/>
                </c:ext>
                <c:ext xmlns:c16="http://schemas.microsoft.com/office/drawing/2014/chart" uri="{C3380CC4-5D6E-409C-BE32-E72D297353CC}">
                  <c16:uniqueId val="{00000003-4D87-40C4-AE87-78C382979A3C}"/>
                </c:ext>
              </c:extLst>
            </c:dLbl>
            <c:dLbl>
              <c:idx val="2"/>
              <c:layout>
                <c:manualLayout>
                  <c:x val="0.12585543737982768"/>
                  <c:y val="0.24768625809564415"/>
                </c:manualLayout>
              </c:layout>
              <c:tx>
                <c:rich>
                  <a:bodyPr rot="0" spcFirstLastPara="1" vertOverflow="ellipsis" vert="horz" wrap="square" lIns="38100" tIns="19050" rIns="38100" bIns="19050" anchor="ctr" anchorCtr="1">
                    <a:noAutofit/>
                  </a:bodyPr>
                  <a:lstStyle/>
                  <a:p>
                    <a:pPr>
                      <a:defRPr sz="1197" b="1" i="0" u="none" strike="noStrike" kern="1200" baseline="0">
                        <a:solidFill>
                          <a:schemeClr val="tx1">
                            <a:lumMod val="75000"/>
                            <a:lumOff val="25000"/>
                          </a:schemeClr>
                        </a:solidFill>
                        <a:latin typeface="+mn-lt"/>
                        <a:ea typeface="+mn-ea"/>
                        <a:cs typeface="+mn-cs"/>
                      </a:defRPr>
                    </a:pPr>
                    <a:fld id="{573EDC69-13E4-4C6E-A48E-2E21A63FDFCA}" type="CATEGORYNAME">
                      <a:rPr lang="en-US" sz="2000" b="1" dirty="0"/>
                      <a:pPr>
                        <a:defRPr b="1"/>
                      </a:pPr>
                      <a:t>[CATEGORY NAME]</a:t>
                    </a:fld>
                    <a:r>
                      <a:rPr lang="en-US" sz="2000" b="1" baseline="0" dirty="0"/>
                      <a:t>
</a:t>
                    </a:r>
                    <a:fld id="{91842535-2359-40FF-9E72-AFAC7414FBE3}" type="PERCENTAGE">
                      <a:rPr lang="en-US" sz="2000" b="1" baseline="0" dirty="0"/>
                      <a:pPr>
                        <a:defRPr b="1"/>
                      </a:pPr>
                      <a:t>[PERCENTAGE]</a:t>
                    </a:fld>
                    <a:endParaRPr lang="en-US" sz="2000" b="1" baseline="0" dirty="0"/>
                  </a:p>
                </c:rich>
              </c:tx>
              <c:spPr>
                <a:noFill/>
                <a:ln>
                  <a:noFill/>
                </a:ln>
                <a:effectLst/>
              </c:spPr>
              <c:txPr>
                <a:bodyPr rot="0" spcFirstLastPara="1" vertOverflow="ellipsis" vert="horz" wrap="square" lIns="38100" tIns="19050" rIns="38100" bIns="19050" anchor="ctr" anchorCtr="1">
                  <a:noAutofit/>
                </a:bodyPr>
                <a:lstStyle/>
                <a:p>
                  <a:pPr>
                    <a:defRPr sz="1197" b="1" i="0" u="none" strike="noStrike" kern="1200" baseline="0">
                      <a:solidFill>
                        <a:schemeClr val="tx1">
                          <a:lumMod val="75000"/>
                          <a:lumOff val="25000"/>
                        </a:schemeClr>
                      </a:solidFill>
                      <a:latin typeface="+mn-lt"/>
                      <a:ea typeface="+mn-ea"/>
                      <a:cs typeface="+mn-cs"/>
                    </a:defRPr>
                  </a:pPr>
                  <a:endParaRPr lang="en-US"/>
                </a:p>
              </c:txPr>
              <c:dLblPos val="bestFit"/>
              <c:showLegendKey val="0"/>
              <c:showVal val="0"/>
              <c:showCatName val="1"/>
              <c:showSerName val="0"/>
              <c:showPercent val="1"/>
              <c:showBubbleSize val="0"/>
              <c:extLst>
                <c:ext xmlns:c15="http://schemas.microsoft.com/office/drawing/2012/chart" uri="{CE6537A1-D6FC-4f65-9D91-7224C49458BB}">
                  <c15:layout>
                    <c:manualLayout>
                      <c:w val="0.14165934197465635"/>
                      <c:h val="0.1854609519859394"/>
                    </c:manualLayout>
                  </c15:layout>
                  <c15:dlblFieldTable/>
                  <c15:showDataLabelsRange val="0"/>
                </c:ext>
                <c:ext xmlns:c16="http://schemas.microsoft.com/office/drawing/2014/chart" uri="{C3380CC4-5D6E-409C-BE32-E72D297353CC}">
                  <c16:uniqueId val="{00000005-4D87-40C4-AE87-78C382979A3C}"/>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dLblPos val="ctr"/>
            <c:showLegendKey val="0"/>
            <c:showVal val="0"/>
            <c:showCatName val="1"/>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Sheet1!$R$25:$T$25</c:f>
              <c:strCache>
                <c:ptCount val="3"/>
                <c:pt idx="0">
                  <c:v>Roads </c:v>
                </c:pt>
                <c:pt idx="1">
                  <c:v>Diesel Railways </c:v>
                </c:pt>
                <c:pt idx="2">
                  <c:v>Other</c:v>
                </c:pt>
              </c:strCache>
            </c:strRef>
          </c:cat>
          <c:val>
            <c:numRef>
              <c:f>Sheet1!$R$26:$T$26</c:f>
              <c:numCache>
                <c:formatCode>#,##0.0;"-"#,##0.0;"-"</c:formatCode>
                <c:ptCount val="3"/>
                <c:pt idx="0">
                  <c:v>352.2508937009477</c:v>
                </c:pt>
                <c:pt idx="1">
                  <c:v>4.2249205754011196</c:v>
                </c:pt>
                <c:pt idx="2">
                  <c:v>4.2317990606540601</c:v>
                </c:pt>
              </c:numCache>
            </c:numRef>
          </c:val>
          <c:extLst>
            <c:ext xmlns:c16="http://schemas.microsoft.com/office/drawing/2014/chart" uri="{C3380CC4-5D6E-409C-BE32-E72D297353CC}">
              <c16:uniqueId val="{00000006-4D87-40C4-AE87-78C382979A3C}"/>
            </c:ext>
          </c:extLst>
        </c:ser>
        <c:dLbls>
          <c:dLblPos val="ctr"/>
          <c:showLegendKey val="0"/>
          <c:showVal val="0"/>
          <c:showCatName val="0"/>
          <c:showSerName val="0"/>
          <c:showPercent val="1"/>
          <c:showBubbleSize val="0"/>
          <c:showLeaderLines val="1"/>
        </c:dLbls>
        <c:firstSliceAng val="0"/>
      </c:pieChart>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600" b="0" i="0" u="none" strike="noStrike" kern="1200" spc="0" baseline="0">
                <a:solidFill>
                  <a:schemeClr val="tx1">
                    <a:lumMod val="65000"/>
                    <a:lumOff val="35000"/>
                  </a:schemeClr>
                </a:solidFill>
                <a:latin typeface="+mn-lt"/>
                <a:ea typeface="+mn-ea"/>
                <a:cs typeface="+mn-cs"/>
              </a:defRPr>
            </a:pPr>
            <a:r>
              <a:rPr lang="en-GB" sz="1600" b="1" dirty="0"/>
              <a:t>Transport</a:t>
            </a:r>
            <a:r>
              <a:rPr lang="en-GB" sz="1600" b="1" baseline="0" dirty="0"/>
              <a:t> Carbon Reductions to 2028 and 2050</a:t>
            </a:r>
            <a:endParaRPr lang="en-GB" sz="1600" b="1" dirty="0"/>
          </a:p>
        </c:rich>
      </c:tx>
      <c:overlay val="0"/>
      <c:spPr>
        <a:noFill/>
        <a:ln>
          <a:noFill/>
        </a:ln>
        <a:effectLst/>
      </c:spPr>
      <c:txPr>
        <a:bodyPr rot="0" spcFirstLastPara="1" vertOverflow="ellipsis" vert="horz" wrap="square" anchor="ctr" anchorCtr="1"/>
        <a:lstStyle/>
        <a:p>
          <a:pPr>
            <a:defRPr sz="16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lineChart>
        <c:grouping val="standard"/>
        <c:varyColors val="0"/>
        <c:ser>
          <c:idx val="0"/>
          <c:order val="0"/>
          <c:tx>
            <c:strRef>
              <c:f>'Trend Line Nottingham '!$D$4</c:f>
              <c:strCache>
                <c:ptCount val="1"/>
                <c:pt idx="0">
                  <c:v>Transport </c:v>
                </c:pt>
              </c:strCache>
            </c:strRef>
          </c:tx>
          <c:spPr>
            <a:ln w="28575" cap="rnd">
              <a:solidFill>
                <a:schemeClr val="accent1"/>
              </a:solidFill>
              <a:round/>
            </a:ln>
            <a:effectLst/>
          </c:spPr>
          <c:marker>
            <c:symbol val="none"/>
          </c:marker>
          <c:cat>
            <c:numRef>
              <c:f>'Trend Line Nottingham '!$C$5:$C$50</c:f>
              <c:numCache>
                <c:formatCode>0</c:formatCode>
                <c:ptCount val="46"/>
                <c:pt idx="0">
                  <c:v>2005</c:v>
                </c:pt>
                <c:pt idx="1">
                  <c:v>2006</c:v>
                </c:pt>
                <c:pt idx="2">
                  <c:v>2007</c:v>
                </c:pt>
                <c:pt idx="3">
                  <c:v>2008</c:v>
                </c:pt>
                <c:pt idx="4">
                  <c:v>2009</c:v>
                </c:pt>
                <c:pt idx="5">
                  <c:v>2010</c:v>
                </c:pt>
                <c:pt idx="6">
                  <c:v>2011</c:v>
                </c:pt>
                <c:pt idx="7">
                  <c:v>2012</c:v>
                </c:pt>
                <c:pt idx="8">
                  <c:v>2013</c:v>
                </c:pt>
                <c:pt idx="9">
                  <c:v>2014</c:v>
                </c:pt>
                <c:pt idx="10">
                  <c:v>2015</c:v>
                </c:pt>
                <c:pt idx="11">
                  <c:v>2016</c:v>
                </c:pt>
                <c:pt idx="12">
                  <c:v>2017</c:v>
                </c:pt>
                <c:pt idx="13">
                  <c:v>2018</c:v>
                </c:pt>
                <c:pt idx="14">
                  <c:v>2019</c:v>
                </c:pt>
                <c:pt idx="15">
                  <c:v>2020</c:v>
                </c:pt>
                <c:pt idx="16">
                  <c:v>2021</c:v>
                </c:pt>
                <c:pt idx="17">
                  <c:v>2022</c:v>
                </c:pt>
                <c:pt idx="18">
                  <c:v>2023</c:v>
                </c:pt>
                <c:pt idx="19">
                  <c:v>2024</c:v>
                </c:pt>
                <c:pt idx="20">
                  <c:v>2025</c:v>
                </c:pt>
                <c:pt idx="21">
                  <c:v>2026</c:v>
                </c:pt>
                <c:pt idx="22">
                  <c:v>2027</c:v>
                </c:pt>
                <c:pt idx="23">
                  <c:v>2028</c:v>
                </c:pt>
                <c:pt idx="24">
                  <c:v>2029</c:v>
                </c:pt>
                <c:pt idx="25">
                  <c:v>2030</c:v>
                </c:pt>
                <c:pt idx="26">
                  <c:v>2031</c:v>
                </c:pt>
                <c:pt idx="27">
                  <c:v>2032</c:v>
                </c:pt>
                <c:pt idx="28">
                  <c:v>2033</c:v>
                </c:pt>
                <c:pt idx="29">
                  <c:v>2034</c:v>
                </c:pt>
                <c:pt idx="30">
                  <c:v>2035</c:v>
                </c:pt>
                <c:pt idx="31">
                  <c:v>2036</c:v>
                </c:pt>
                <c:pt idx="32">
                  <c:v>2037</c:v>
                </c:pt>
                <c:pt idx="33">
                  <c:v>2038</c:v>
                </c:pt>
                <c:pt idx="34">
                  <c:v>2039</c:v>
                </c:pt>
                <c:pt idx="35">
                  <c:v>2040</c:v>
                </c:pt>
                <c:pt idx="36">
                  <c:v>2041</c:v>
                </c:pt>
                <c:pt idx="37">
                  <c:v>2042</c:v>
                </c:pt>
                <c:pt idx="38">
                  <c:v>2043</c:v>
                </c:pt>
                <c:pt idx="39">
                  <c:v>2044</c:v>
                </c:pt>
                <c:pt idx="40">
                  <c:v>2045</c:v>
                </c:pt>
                <c:pt idx="41">
                  <c:v>2046</c:v>
                </c:pt>
                <c:pt idx="42">
                  <c:v>2047</c:v>
                </c:pt>
                <c:pt idx="43">
                  <c:v>2048</c:v>
                </c:pt>
                <c:pt idx="44">
                  <c:v>2049</c:v>
                </c:pt>
                <c:pt idx="45">
                  <c:v>2050</c:v>
                </c:pt>
              </c:numCache>
            </c:numRef>
          </c:cat>
          <c:val>
            <c:numRef>
              <c:f>'Trend Line Nottingham '!$D$5:$D$50</c:f>
              <c:numCache>
                <c:formatCode>#,##0.0;\-#,##0.0;\-</c:formatCode>
                <c:ptCount val="46"/>
                <c:pt idx="0">
                  <c:v>412.07365550555892</c:v>
                </c:pt>
                <c:pt idx="1">
                  <c:v>405.74824903108203</c:v>
                </c:pt>
                <c:pt idx="2">
                  <c:v>403.60425395099111</c:v>
                </c:pt>
                <c:pt idx="3">
                  <c:v>390.73208967749036</c:v>
                </c:pt>
                <c:pt idx="4">
                  <c:v>383.58767612669743</c:v>
                </c:pt>
                <c:pt idx="5">
                  <c:v>375.62817099522516</c:v>
                </c:pt>
                <c:pt idx="6">
                  <c:v>368.20386657457118</c:v>
                </c:pt>
                <c:pt idx="7">
                  <c:v>361.56784559465217</c:v>
                </c:pt>
                <c:pt idx="8">
                  <c:v>353.62378487582293</c:v>
                </c:pt>
                <c:pt idx="9">
                  <c:v>355.74138380607667</c:v>
                </c:pt>
                <c:pt idx="10">
                  <c:v>354.47494688693814</c:v>
                </c:pt>
                <c:pt idx="11">
                  <c:v>355.94868433587322</c:v>
                </c:pt>
                <c:pt idx="12">
                  <c:v>357.34077620507765</c:v>
                </c:pt>
              </c:numCache>
            </c:numRef>
          </c:val>
          <c:smooth val="0"/>
          <c:extLst>
            <c:ext xmlns:c16="http://schemas.microsoft.com/office/drawing/2014/chart" uri="{C3380CC4-5D6E-409C-BE32-E72D297353CC}">
              <c16:uniqueId val="{00000000-837C-4E6E-840C-67CAA758B3D0}"/>
            </c:ext>
          </c:extLst>
        </c:ser>
        <c:ser>
          <c:idx val="1"/>
          <c:order val="1"/>
          <c:tx>
            <c:strRef>
              <c:f>'Trend Line Nottingham '!$E$4</c:f>
              <c:strCache>
                <c:ptCount val="1"/>
                <c:pt idx="0">
                  <c:v>Continuation of Current Trend</c:v>
                </c:pt>
              </c:strCache>
            </c:strRef>
          </c:tx>
          <c:spPr>
            <a:ln w="28575" cap="rnd">
              <a:solidFill>
                <a:schemeClr val="accent1"/>
              </a:solidFill>
              <a:prstDash val="dash"/>
              <a:round/>
            </a:ln>
            <a:effectLst/>
          </c:spPr>
          <c:marker>
            <c:symbol val="none"/>
          </c:marker>
          <c:cat>
            <c:numRef>
              <c:f>'Trend Line Nottingham '!$C$5:$C$50</c:f>
              <c:numCache>
                <c:formatCode>0</c:formatCode>
                <c:ptCount val="46"/>
                <c:pt idx="0">
                  <c:v>2005</c:v>
                </c:pt>
                <c:pt idx="1">
                  <c:v>2006</c:v>
                </c:pt>
                <c:pt idx="2">
                  <c:v>2007</c:v>
                </c:pt>
                <c:pt idx="3">
                  <c:v>2008</c:v>
                </c:pt>
                <c:pt idx="4">
                  <c:v>2009</c:v>
                </c:pt>
                <c:pt idx="5">
                  <c:v>2010</c:v>
                </c:pt>
                <c:pt idx="6">
                  <c:v>2011</c:v>
                </c:pt>
                <c:pt idx="7">
                  <c:v>2012</c:v>
                </c:pt>
                <c:pt idx="8">
                  <c:v>2013</c:v>
                </c:pt>
                <c:pt idx="9">
                  <c:v>2014</c:v>
                </c:pt>
                <c:pt idx="10">
                  <c:v>2015</c:v>
                </c:pt>
                <c:pt idx="11">
                  <c:v>2016</c:v>
                </c:pt>
                <c:pt idx="12">
                  <c:v>2017</c:v>
                </c:pt>
                <c:pt idx="13">
                  <c:v>2018</c:v>
                </c:pt>
                <c:pt idx="14">
                  <c:v>2019</c:v>
                </c:pt>
                <c:pt idx="15">
                  <c:v>2020</c:v>
                </c:pt>
                <c:pt idx="16">
                  <c:v>2021</c:v>
                </c:pt>
                <c:pt idx="17">
                  <c:v>2022</c:v>
                </c:pt>
                <c:pt idx="18">
                  <c:v>2023</c:v>
                </c:pt>
                <c:pt idx="19">
                  <c:v>2024</c:v>
                </c:pt>
                <c:pt idx="20">
                  <c:v>2025</c:v>
                </c:pt>
                <c:pt idx="21">
                  <c:v>2026</c:v>
                </c:pt>
                <c:pt idx="22">
                  <c:v>2027</c:v>
                </c:pt>
                <c:pt idx="23">
                  <c:v>2028</c:v>
                </c:pt>
                <c:pt idx="24">
                  <c:v>2029</c:v>
                </c:pt>
                <c:pt idx="25">
                  <c:v>2030</c:v>
                </c:pt>
                <c:pt idx="26">
                  <c:v>2031</c:v>
                </c:pt>
                <c:pt idx="27">
                  <c:v>2032</c:v>
                </c:pt>
                <c:pt idx="28">
                  <c:v>2033</c:v>
                </c:pt>
                <c:pt idx="29">
                  <c:v>2034</c:v>
                </c:pt>
                <c:pt idx="30">
                  <c:v>2035</c:v>
                </c:pt>
                <c:pt idx="31">
                  <c:v>2036</c:v>
                </c:pt>
                <c:pt idx="32">
                  <c:v>2037</c:v>
                </c:pt>
                <c:pt idx="33">
                  <c:v>2038</c:v>
                </c:pt>
                <c:pt idx="34">
                  <c:v>2039</c:v>
                </c:pt>
                <c:pt idx="35">
                  <c:v>2040</c:v>
                </c:pt>
                <c:pt idx="36">
                  <c:v>2041</c:v>
                </c:pt>
                <c:pt idx="37">
                  <c:v>2042</c:v>
                </c:pt>
                <c:pt idx="38">
                  <c:v>2043</c:v>
                </c:pt>
                <c:pt idx="39">
                  <c:v>2044</c:v>
                </c:pt>
                <c:pt idx="40">
                  <c:v>2045</c:v>
                </c:pt>
                <c:pt idx="41">
                  <c:v>2046</c:v>
                </c:pt>
                <c:pt idx="42">
                  <c:v>2047</c:v>
                </c:pt>
                <c:pt idx="43">
                  <c:v>2048</c:v>
                </c:pt>
                <c:pt idx="44">
                  <c:v>2049</c:v>
                </c:pt>
                <c:pt idx="45">
                  <c:v>2050</c:v>
                </c:pt>
              </c:numCache>
            </c:numRef>
          </c:cat>
          <c:val>
            <c:numRef>
              <c:f>'Trend Line Nottingham '!$E$5:$E$50</c:f>
              <c:numCache>
                <c:formatCode>General</c:formatCode>
                <c:ptCount val="46"/>
                <c:pt idx="12">
                  <c:v>357</c:v>
                </c:pt>
                <c:pt idx="13" formatCode="#,##0.0;\-#,##0.0;\-">
                  <c:v>338.603008233862</c:v>
                </c:pt>
                <c:pt idx="14" formatCode="#,##0.0;\-#,##0.0;\-">
                  <c:v>333.36744475555599</c:v>
                </c:pt>
                <c:pt idx="15" formatCode="#,##0.0;\-#,##0.0;\-">
                  <c:v>328.13188127724999</c:v>
                </c:pt>
                <c:pt idx="16" formatCode="#,##0.0;\-#,##0.0;\-">
                  <c:v>322.89631779894398</c:v>
                </c:pt>
                <c:pt idx="17" formatCode="#,##0.0;\-#,##0.0;\-">
                  <c:v>317.66075432063701</c:v>
                </c:pt>
                <c:pt idx="18" formatCode="#,##0.0;\-#,##0.0;\-">
                  <c:v>312.42519084233101</c:v>
                </c:pt>
                <c:pt idx="19" formatCode="#,##0.0;\-#,##0.0;\-">
                  <c:v>307.189627364025</c:v>
                </c:pt>
                <c:pt idx="20" formatCode="#,##0.0;\-#,##0.0;\-">
                  <c:v>301.95406388571899</c:v>
                </c:pt>
                <c:pt idx="21" formatCode="#,##0.0;\-#,##0.0;\-">
                  <c:v>296.71850040741299</c:v>
                </c:pt>
                <c:pt idx="22" formatCode="#,##0.0;\-#,##0.0;\-">
                  <c:v>291.48293692910698</c:v>
                </c:pt>
                <c:pt idx="23" formatCode="#,##0.0;\-#,##0.0;\-">
                  <c:v>286.24737345080098</c:v>
                </c:pt>
                <c:pt idx="24" formatCode="#,##0.0;\-#,##0.0;\-">
                  <c:v>281.01180997249497</c:v>
                </c:pt>
                <c:pt idx="25" formatCode="#,##0.0;\-#,##0.0;\-">
                  <c:v>275.77624649418902</c:v>
                </c:pt>
                <c:pt idx="26" formatCode="#,##0.0;\-#,##0.0;\-">
                  <c:v>270.54068301588302</c:v>
                </c:pt>
                <c:pt idx="27" formatCode="#,##0.0;\-#,##0.0;\-">
                  <c:v>265.30511953757701</c:v>
                </c:pt>
                <c:pt idx="28" formatCode="#,##0.0;\-#,##0.0;\-">
                  <c:v>260.06955605927101</c:v>
                </c:pt>
                <c:pt idx="29" formatCode="#,##0.0;\-#,##0.0;\-">
                  <c:v>254.833992580965</c:v>
                </c:pt>
                <c:pt idx="30" formatCode="#,##0.0;\-#,##0.0;\-">
                  <c:v>249.598429102659</c:v>
                </c:pt>
                <c:pt idx="31" formatCode="#,##0.0;\-#,##0.0;\-">
                  <c:v>244.362865624352</c:v>
                </c:pt>
                <c:pt idx="32" formatCode="#,##0.0;\-#,##0.0;\-">
                  <c:v>239.12730214604599</c:v>
                </c:pt>
                <c:pt idx="33" formatCode="#,##0.0;\-#,##0.0;\-">
                  <c:v>233.89173866773999</c:v>
                </c:pt>
                <c:pt idx="34" formatCode="#,##0.0;\-#,##0.0;\-">
                  <c:v>228.65617518943401</c:v>
                </c:pt>
                <c:pt idx="35" formatCode="#,##0.0;\-#,##0.0;\-">
                  <c:v>223.420611711128</c:v>
                </c:pt>
                <c:pt idx="36" formatCode="#,##0.0;\-#,##0.0;\-">
                  <c:v>218.185048232822</c:v>
                </c:pt>
                <c:pt idx="37" formatCode="#,##0.0;\-#,##0.0;\-">
                  <c:v>212.94948475451599</c:v>
                </c:pt>
                <c:pt idx="38" formatCode="#,##0.0;\-#,##0.0;\-">
                  <c:v>207.71392127620999</c:v>
                </c:pt>
                <c:pt idx="39" formatCode="#,##0.0;\-#,##0.0;\-">
                  <c:v>202.47835779790401</c:v>
                </c:pt>
                <c:pt idx="40" formatCode="#,##0.0;\-#,##0.0;\-">
                  <c:v>197.242794319598</c:v>
                </c:pt>
                <c:pt idx="41" formatCode="#,##0.0;\-#,##0.0;\-">
                  <c:v>192.007230841292</c:v>
                </c:pt>
                <c:pt idx="42" formatCode="#,##0.0;\-#,##0.0;\-">
                  <c:v>186.77166736298599</c:v>
                </c:pt>
                <c:pt idx="43" formatCode="#,##0.0;\-#,##0.0;\-">
                  <c:v>181.53610388467899</c:v>
                </c:pt>
                <c:pt idx="44" formatCode="#,##0.0;\-#,##0.0;\-">
                  <c:v>176.30054040637299</c:v>
                </c:pt>
                <c:pt idx="45" formatCode="#,##0.0;\-#,##0.0;\-">
                  <c:v>171.06497692806701</c:v>
                </c:pt>
              </c:numCache>
            </c:numRef>
          </c:val>
          <c:smooth val="0"/>
          <c:extLst>
            <c:ext xmlns:c16="http://schemas.microsoft.com/office/drawing/2014/chart" uri="{C3380CC4-5D6E-409C-BE32-E72D297353CC}">
              <c16:uniqueId val="{00000001-837C-4E6E-840C-67CAA758B3D0}"/>
            </c:ext>
          </c:extLst>
        </c:ser>
        <c:ser>
          <c:idx val="2"/>
          <c:order val="2"/>
          <c:tx>
            <c:strRef>
              <c:f>'Trend Line Nottingham '!$F$4</c:f>
              <c:strCache>
                <c:ptCount val="1"/>
                <c:pt idx="0">
                  <c:v>Carbon Neutral By 2028 </c:v>
                </c:pt>
              </c:strCache>
            </c:strRef>
          </c:tx>
          <c:spPr>
            <a:ln w="28575" cap="rnd">
              <a:solidFill>
                <a:schemeClr val="accent1">
                  <a:lumMod val="40000"/>
                  <a:lumOff val="60000"/>
                </a:schemeClr>
              </a:solidFill>
              <a:prstDash val="dash"/>
              <a:round/>
            </a:ln>
            <a:effectLst/>
          </c:spPr>
          <c:marker>
            <c:symbol val="none"/>
          </c:marker>
          <c:cat>
            <c:numRef>
              <c:f>'Trend Line Nottingham '!$C$5:$C$50</c:f>
              <c:numCache>
                <c:formatCode>0</c:formatCode>
                <c:ptCount val="46"/>
                <c:pt idx="0">
                  <c:v>2005</c:v>
                </c:pt>
                <c:pt idx="1">
                  <c:v>2006</c:v>
                </c:pt>
                <c:pt idx="2">
                  <c:v>2007</c:v>
                </c:pt>
                <c:pt idx="3">
                  <c:v>2008</c:v>
                </c:pt>
                <c:pt idx="4">
                  <c:v>2009</c:v>
                </c:pt>
                <c:pt idx="5">
                  <c:v>2010</c:v>
                </c:pt>
                <c:pt idx="6">
                  <c:v>2011</c:v>
                </c:pt>
                <c:pt idx="7">
                  <c:v>2012</c:v>
                </c:pt>
                <c:pt idx="8">
                  <c:v>2013</c:v>
                </c:pt>
                <c:pt idx="9">
                  <c:v>2014</c:v>
                </c:pt>
                <c:pt idx="10">
                  <c:v>2015</c:v>
                </c:pt>
                <c:pt idx="11">
                  <c:v>2016</c:v>
                </c:pt>
                <c:pt idx="12">
                  <c:v>2017</c:v>
                </c:pt>
                <c:pt idx="13">
                  <c:v>2018</c:v>
                </c:pt>
                <c:pt idx="14">
                  <c:v>2019</c:v>
                </c:pt>
                <c:pt idx="15">
                  <c:v>2020</c:v>
                </c:pt>
                <c:pt idx="16">
                  <c:v>2021</c:v>
                </c:pt>
                <c:pt idx="17">
                  <c:v>2022</c:v>
                </c:pt>
                <c:pt idx="18">
                  <c:v>2023</c:v>
                </c:pt>
                <c:pt idx="19">
                  <c:v>2024</c:v>
                </c:pt>
                <c:pt idx="20">
                  <c:v>2025</c:v>
                </c:pt>
                <c:pt idx="21">
                  <c:v>2026</c:v>
                </c:pt>
                <c:pt idx="22">
                  <c:v>2027</c:v>
                </c:pt>
                <c:pt idx="23">
                  <c:v>2028</c:v>
                </c:pt>
                <c:pt idx="24">
                  <c:v>2029</c:v>
                </c:pt>
                <c:pt idx="25">
                  <c:v>2030</c:v>
                </c:pt>
                <c:pt idx="26">
                  <c:v>2031</c:v>
                </c:pt>
                <c:pt idx="27">
                  <c:v>2032</c:v>
                </c:pt>
                <c:pt idx="28">
                  <c:v>2033</c:v>
                </c:pt>
                <c:pt idx="29">
                  <c:v>2034</c:v>
                </c:pt>
                <c:pt idx="30">
                  <c:v>2035</c:v>
                </c:pt>
                <c:pt idx="31">
                  <c:v>2036</c:v>
                </c:pt>
                <c:pt idx="32">
                  <c:v>2037</c:v>
                </c:pt>
                <c:pt idx="33">
                  <c:v>2038</c:v>
                </c:pt>
                <c:pt idx="34">
                  <c:v>2039</c:v>
                </c:pt>
                <c:pt idx="35">
                  <c:v>2040</c:v>
                </c:pt>
                <c:pt idx="36">
                  <c:v>2041</c:v>
                </c:pt>
                <c:pt idx="37">
                  <c:v>2042</c:v>
                </c:pt>
                <c:pt idx="38">
                  <c:v>2043</c:v>
                </c:pt>
                <c:pt idx="39">
                  <c:v>2044</c:v>
                </c:pt>
                <c:pt idx="40">
                  <c:v>2045</c:v>
                </c:pt>
                <c:pt idx="41">
                  <c:v>2046</c:v>
                </c:pt>
                <c:pt idx="42">
                  <c:v>2047</c:v>
                </c:pt>
                <c:pt idx="43">
                  <c:v>2048</c:v>
                </c:pt>
                <c:pt idx="44">
                  <c:v>2049</c:v>
                </c:pt>
                <c:pt idx="45">
                  <c:v>2050</c:v>
                </c:pt>
              </c:numCache>
            </c:numRef>
          </c:cat>
          <c:val>
            <c:numRef>
              <c:f>'Trend Line Nottingham '!$F$5:$F$50</c:f>
              <c:numCache>
                <c:formatCode>General</c:formatCode>
                <c:ptCount val="46"/>
                <c:pt idx="12">
                  <c:v>357</c:v>
                </c:pt>
                <c:pt idx="13">
                  <c:v>320</c:v>
                </c:pt>
                <c:pt idx="14">
                  <c:v>280</c:v>
                </c:pt>
                <c:pt idx="15">
                  <c:v>240</c:v>
                </c:pt>
                <c:pt idx="16">
                  <c:v>205</c:v>
                </c:pt>
                <c:pt idx="17">
                  <c:v>165</c:v>
                </c:pt>
                <c:pt idx="18">
                  <c:v>125</c:v>
                </c:pt>
                <c:pt idx="19">
                  <c:v>90</c:v>
                </c:pt>
                <c:pt idx="20">
                  <c:v>50</c:v>
                </c:pt>
                <c:pt idx="21">
                  <c:v>25</c:v>
                </c:pt>
                <c:pt idx="22">
                  <c:v>10</c:v>
                </c:pt>
                <c:pt idx="23">
                  <c:v>0</c:v>
                </c:pt>
              </c:numCache>
            </c:numRef>
          </c:val>
          <c:smooth val="0"/>
          <c:extLst>
            <c:ext xmlns:c16="http://schemas.microsoft.com/office/drawing/2014/chart" uri="{C3380CC4-5D6E-409C-BE32-E72D297353CC}">
              <c16:uniqueId val="{00000002-837C-4E6E-840C-67CAA758B3D0}"/>
            </c:ext>
          </c:extLst>
        </c:ser>
        <c:dLbls>
          <c:showLegendKey val="0"/>
          <c:showVal val="0"/>
          <c:showCatName val="0"/>
          <c:showSerName val="0"/>
          <c:showPercent val="0"/>
          <c:showBubbleSize val="0"/>
        </c:dLbls>
        <c:smooth val="0"/>
        <c:axId val="439425408"/>
        <c:axId val="439425080"/>
      </c:lineChart>
      <c:catAx>
        <c:axId val="439425408"/>
        <c:scaling>
          <c:orientation val="minMax"/>
        </c:scaling>
        <c:delete val="0"/>
        <c:axPos val="b"/>
        <c:numFmt formatCode="0"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439425080"/>
        <c:crosses val="autoZero"/>
        <c:auto val="1"/>
        <c:lblAlgn val="ctr"/>
        <c:lblOffset val="100"/>
        <c:noMultiLvlLbl val="0"/>
      </c:catAx>
      <c:valAx>
        <c:axId val="439425080"/>
        <c:scaling>
          <c:orientation val="minMax"/>
        </c:scaling>
        <c:delete val="0"/>
        <c:axPos val="l"/>
        <c:majorGridlines>
          <c:spPr>
            <a:ln w="9525" cap="flat" cmpd="sng" algn="ctr">
              <a:solidFill>
                <a:schemeClr val="tx1">
                  <a:lumMod val="15000"/>
                  <a:lumOff val="85000"/>
                </a:schemeClr>
              </a:solidFill>
              <a:round/>
            </a:ln>
            <a:effectLst/>
          </c:spPr>
        </c:majorGridlines>
        <c:numFmt formatCode="#,##0.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439425408"/>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6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415AD499-0614-4823-B11D-D907D083C069}" type="datetimeFigureOut">
              <a:rPr lang="en-GB" smtClean="0"/>
              <a:t>22/07/2020</a:t>
            </a:fld>
            <a:endParaRPr lang="en-GB"/>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66DC00E9-06FA-4F8D-B956-6589A16662E4}" type="slidenum">
              <a:rPr lang="en-GB" smtClean="0"/>
              <a:t>‹#›</a:t>
            </a:fld>
            <a:endParaRPr lang="en-GB"/>
          </a:p>
        </p:txBody>
      </p:sp>
    </p:spTree>
    <p:extLst>
      <p:ext uri="{BB962C8B-B14F-4D97-AF65-F5344CB8AC3E}">
        <p14:creationId xmlns:p14="http://schemas.microsoft.com/office/powerpoint/2010/main" val="364564441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E5C5B18-7766-4398-917A-4EEC229131FB}" type="datetimeFigureOut">
              <a:rPr lang="en-GB" smtClean="0"/>
              <a:t>22/07/2020</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A453F04-83B8-4232-9991-7776F115FAD8}" type="slidenum">
              <a:rPr lang="en-GB" smtClean="0"/>
              <a:t>‹#›</a:t>
            </a:fld>
            <a:endParaRPr lang="en-GB"/>
          </a:p>
        </p:txBody>
      </p:sp>
    </p:spTree>
    <p:extLst>
      <p:ext uri="{BB962C8B-B14F-4D97-AF65-F5344CB8AC3E}">
        <p14:creationId xmlns:p14="http://schemas.microsoft.com/office/powerpoint/2010/main" val="351343028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www.transportnottingham.com/how-green-is-an-electric-vehicle/" TargetMode="External"/><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www.transportnottingham.com/what-nottingham-has-learnt-from-the-ultra-low-emission-vehicle-ulev-experience/" TargetMode="External"/><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s://www.projectscene.uk/" TargetMode="External"/><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presentation focuses on</a:t>
            </a:r>
            <a:r>
              <a:rPr lang="en-GB" baseline="0" dirty="0"/>
              <a:t> a series of projects that have been delivered in the past four years. </a:t>
            </a:r>
          </a:p>
          <a:p>
            <a:endParaRPr lang="en-GB" baseline="0" dirty="0"/>
          </a:p>
          <a:p>
            <a:r>
              <a:rPr lang="en-GB" baseline="0" dirty="0"/>
              <a:t>It does not cover all that Nottingham are delivering i.e. there is appreciation for the need for more walking, cycling for short trips, congestion management, promoting alternatives such as car clubs and ebikes </a:t>
            </a:r>
            <a:r>
              <a:rPr lang="en-GB" baseline="0" dirty="0" err="1"/>
              <a:t>etc</a:t>
            </a:r>
            <a:r>
              <a:rPr lang="en-GB" baseline="0" dirty="0"/>
              <a:t> as part of an integrated set of measures to help with reducing emissions.</a:t>
            </a:r>
          </a:p>
          <a:p>
            <a:endParaRPr lang="en-GB" baseline="0" dirty="0"/>
          </a:p>
          <a:p>
            <a:endParaRPr lang="en-GB" baseline="0" dirty="0"/>
          </a:p>
        </p:txBody>
      </p:sp>
      <p:sp>
        <p:nvSpPr>
          <p:cNvPr id="4" name="Slide Number Placeholder 3"/>
          <p:cNvSpPr>
            <a:spLocks noGrp="1"/>
          </p:cNvSpPr>
          <p:nvPr>
            <p:ph type="sldNum" sz="quarter" idx="10"/>
          </p:nvPr>
        </p:nvSpPr>
        <p:spPr/>
        <p:txBody>
          <a:bodyPr/>
          <a:lstStyle/>
          <a:p>
            <a:fld id="{3A453F04-83B8-4232-9991-7776F115FAD8}" type="slidenum">
              <a:rPr lang="en-GB" smtClean="0"/>
              <a:t>2</a:t>
            </a:fld>
            <a:endParaRPr lang="en-GB"/>
          </a:p>
        </p:txBody>
      </p:sp>
    </p:spTree>
    <p:extLst>
      <p:ext uri="{BB962C8B-B14F-4D97-AF65-F5344CB8AC3E}">
        <p14:creationId xmlns:p14="http://schemas.microsoft.com/office/powerpoint/2010/main" val="374955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In recent</a:t>
            </a:r>
            <a:r>
              <a:rPr lang="en-GB" baseline="0" dirty="0"/>
              <a:t> years the Council’s focus has been on managing congestion, promoting alternatives to reduce air quality emissions. This has been driven by the National Clean Air Plans.</a:t>
            </a:r>
          </a:p>
          <a:p>
            <a:endParaRPr lang="en-GB" baseline="0" dirty="0"/>
          </a:p>
          <a:p>
            <a:r>
              <a:rPr lang="en-GB" baseline="0" dirty="0"/>
              <a:t>Improvements have resulted in carbon emission savings and since the Council produced the Carbon Neutral Plan there is a clear focus on achieving carbon neutral.</a:t>
            </a:r>
            <a:endParaRPr lang="en-GB" dirty="0"/>
          </a:p>
        </p:txBody>
      </p:sp>
      <p:sp>
        <p:nvSpPr>
          <p:cNvPr id="4" name="Slide Number Placeholder 3"/>
          <p:cNvSpPr>
            <a:spLocks noGrp="1"/>
          </p:cNvSpPr>
          <p:nvPr>
            <p:ph type="sldNum" sz="quarter" idx="10"/>
          </p:nvPr>
        </p:nvSpPr>
        <p:spPr/>
        <p:txBody>
          <a:bodyPr/>
          <a:lstStyle/>
          <a:p>
            <a:fld id="{3A453F04-83B8-4232-9991-7776F115FAD8}" type="slidenum">
              <a:rPr lang="en-GB" smtClean="0"/>
              <a:t>4</a:t>
            </a:fld>
            <a:endParaRPr lang="en-GB"/>
          </a:p>
        </p:txBody>
      </p:sp>
    </p:spTree>
    <p:extLst>
      <p:ext uri="{BB962C8B-B14F-4D97-AF65-F5344CB8AC3E}">
        <p14:creationId xmlns:p14="http://schemas.microsoft.com/office/powerpoint/2010/main" val="191089475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a:t>
            </a:r>
            <a:r>
              <a:rPr lang="en-GB" baseline="0" dirty="0"/>
              <a:t> slide shows the source of Carbon Emissions from the transport sector. </a:t>
            </a:r>
          </a:p>
          <a:p>
            <a:endParaRPr lang="en-GB" baseline="0" dirty="0"/>
          </a:p>
          <a:p>
            <a:r>
              <a:rPr lang="en-GB" baseline="0" dirty="0"/>
              <a:t>The chart on the left shows that the vast majority of Transport related Carbon Emissions come from roads. </a:t>
            </a:r>
          </a:p>
          <a:p>
            <a:endParaRPr lang="en-GB" baseline="0" dirty="0"/>
          </a:p>
          <a:p>
            <a:r>
              <a:rPr lang="en-GB" baseline="0" dirty="0"/>
              <a:t>The vast majority of vehicles registered in Nottingham are cars. Surveys also show that the vast majority of vehicles using Nottingham roads are also cars.   (CO2 emissions form cars are probably proportionally less that this chart shows but this picture that cars are responsible for the most emissions) </a:t>
            </a:r>
          </a:p>
          <a:p>
            <a:endParaRPr lang="en-GB" baseline="0" dirty="0"/>
          </a:p>
          <a:p>
            <a:r>
              <a:rPr lang="en-GB" baseline="0" dirty="0"/>
              <a:t>Given the large proportion of vehicles on our roads are cars it suggests that any measures to reduce emissions should first be targeted at car drivers (owners, operators). </a:t>
            </a:r>
          </a:p>
          <a:p>
            <a:endParaRPr lang="en-GB" baseline="0" dirty="0"/>
          </a:p>
          <a:p>
            <a:r>
              <a:rPr lang="en-GB" baseline="0" dirty="0"/>
              <a:t>Emissions from Transport have remained fairly constant since 2005 but because of big reductions in other sources of Carbon (domestic, industrial and commercial. Transport now makes up about a third of total emissions. </a:t>
            </a:r>
          </a:p>
          <a:p>
            <a:endParaRPr lang="en-GB" baseline="0" dirty="0"/>
          </a:p>
          <a:p>
            <a:r>
              <a:rPr lang="en-GB" baseline="0" dirty="0"/>
              <a:t>Nottingham's transport carbon emissions compare favourably with other cities and regions where emissions are now growing. Carbon Emissions in Nottingham have remained constant despite a growing population and economy. </a:t>
            </a:r>
          </a:p>
          <a:p>
            <a:endParaRPr lang="en-GB" baseline="0" dirty="0"/>
          </a:p>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A0B2903-73E9-46D4-A2D4-DCA77026698A}"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1573177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Successful at securing funding to try innovative measures 2016 -</a:t>
            </a:r>
            <a:r>
              <a:rPr lang="en-GB" baseline="0" dirty="0"/>
              <a:t> </a:t>
            </a:r>
            <a:r>
              <a:rPr lang="en-GB" dirty="0"/>
              <a:t>2020</a:t>
            </a:r>
          </a:p>
          <a:p>
            <a:r>
              <a:rPr lang="en-GB" dirty="0"/>
              <a:t>Knitting measures together to offer an</a:t>
            </a:r>
            <a:r>
              <a:rPr lang="en-GB" baseline="0" dirty="0"/>
              <a:t> integrated package </a:t>
            </a:r>
            <a:endParaRPr lang="en-GB" dirty="0"/>
          </a:p>
        </p:txBody>
      </p:sp>
      <p:sp>
        <p:nvSpPr>
          <p:cNvPr id="4" name="Slide Number Placeholder 3"/>
          <p:cNvSpPr>
            <a:spLocks noGrp="1"/>
          </p:cNvSpPr>
          <p:nvPr>
            <p:ph type="sldNum" sz="quarter" idx="10"/>
          </p:nvPr>
        </p:nvSpPr>
        <p:spPr/>
        <p:txBody>
          <a:bodyPr/>
          <a:lstStyle/>
          <a:p>
            <a:fld id="{3A453F04-83B8-4232-9991-7776F115FAD8}" type="slidenum">
              <a:rPr lang="en-GB" smtClean="0"/>
              <a:t>8</a:t>
            </a:fld>
            <a:endParaRPr lang="en-GB"/>
          </a:p>
        </p:txBody>
      </p:sp>
    </p:spTree>
    <p:extLst>
      <p:ext uri="{BB962C8B-B14F-4D97-AF65-F5344CB8AC3E}">
        <p14:creationId xmlns:p14="http://schemas.microsoft.com/office/powerpoint/2010/main" val="262878330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aseline="0" dirty="0"/>
              <a:t>For further reading: </a:t>
            </a:r>
            <a:r>
              <a:rPr lang="en-GB" sz="1200" u="sng" kern="1200" dirty="0">
                <a:solidFill>
                  <a:schemeClr val="tx1"/>
                </a:solidFill>
                <a:effectLst/>
                <a:latin typeface="+mn-lt"/>
                <a:ea typeface="+mn-ea"/>
                <a:cs typeface="+mn-cs"/>
                <a:hlinkClick r:id="rId3"/>
              </a:rPr>
              <a:t>https://www.transportnottingham.com/how-green-is-an-electric-vehicle/</a:t>
            </a:r>
            <a:endParaRPr lang="en-GB" baseline="0" dirty="0"/>
          </a:p>
        </p:txBody>
      </p:sp>
      <p:sp>
        <p:nvSpPr>
          <p:cNvPr id="4" name="Slide Number Placeholder 3"/>
          <p:cNvSpPr>
            <a:spLocks noGrp="1"/>
          </p:cNvSpPr>
          <p:nvPr>
            <p:ph type="sldNum" sz="quarter" idx="10"/>
          </p:nvPr>
        </p:nvSpPr>
        <p:spPr/>
        <p:txBody>
          <a:bodyPr/>
          <a:lstStyle/>
          <a:p>
            <a:fld id="{3A453F04-83B8-4232-9991-7776F115FAD8}" type="slidenum">
              <a:rPr lang="en-GB" smtClean="0"/>
              <a:t>9</a:t>
            </a:fld>
            <a:endParaRPr lang="en-GB"/>
          </a:p>
        </p:txBody>
      </p:sp>
    </p:spTree>
    <p:extLst>
      <p:ext uri="{BB962C8B-B14F-4D97-AF65-F5344CB8AC3E}">
        <p14:creationId xmlns:p14="http://schemas.microsoft.com/office/powerpoint/2010/main" val="42404263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21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dirty="0"/>
              <a:t>For </a:t>
            </a:r>
            <a:r>
              <a:rPr lang="en-GB" altLang="en-US"/>
              <a:t>further reading: </a:t>
            </a:r>
            <a:r>
              <a:rPr lang="en-GB" sz="1200" u="sng" kern="1200">
                <a:solidFill>
                  <a:schemeClr val="tx1"/>
                </a:solidFill>
                <a:effectLst/>
                <a:latin typeface="+mn-lt"/>
                <a:ea typeface="+mn-ea"/>
                <a:cs typeface="+mn-cs"/>
                <a:hlinkClick r:id="rId3"/>
              </a:rPr>
              <a:t>https://www.transportnottingham.com/what-nottingham-has-learnt-from-the-ultra-low-emission-vehicle-ulev-experience/</a:t>
            </a:r>
            <a:endParaRPr lang="en-GB" sz="1200" kern="1200">
              <a:solidFill>
                <a:schemeClr val="tx1"/>
              </a:solidFill>
              <a:effectLst/>
              <a:latin typeface="+mn-lt"/>
              <a:ea typeface="+mn-ea"/>
              <a:cs typeface="+mn-cs"/>
            </a:endParaRPr>
          </a:p>
          <a:p>
            <a:endParaRPr lang="en-GB" altLang="en-US" dirty="0"/>
          </a:p>
        </p:txBody>
      </p:sp>
      <p:sp>
        <p:nvSpPr>
          <p:cNvPr id="922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panose="02020603050405020304" pitchFamily="18" charset="0"/>
              </a:defRPr>
            </a:lvl1pPr>
            <a:lvl2pPr marL="733425" indent="-282575">
              <a:defRPr sz="2400">
                <a:solidFill>
                  <a:schemeClr val="tx1"/>
                </a:solidFill>
                <a:latin typeface="Times" panose="02020603050405020304" pitchFamily="18" charset="0"/>
              </a:defRPr>
            </a:lvl2pPr>
            <a:lvl3pPr marL="1130300" indent="-225425">
              <a:defRPr sz="2400">
                <a:solidFill>
                  <a:schemeClr val="tx1"/>
                </a:solidFill>
                <a:latin typeface="Times" panose="02020603050405020304" pitchFamily="18" charset="0"/>
              </a:defRPr>
            </a:lvl3pPr>
            <a:lvl4pPr marL="1582738" indent="-225425">
              <a:defRPr sz="2400">
                <a:solidFill>
                  <a:schemeClr val="tx1"/>
                </a:solidFill>
                <a:latin typeface="Times" panose="02020603050405020304" pitchFamily="18" charset="0"/>
              </a:defRPr>
            </a:lvl4pPr>
            <a:lvl5pPr marL="2033588" indent="-225425">
              <a:defRPr sz="2400">
                <a:solidFill>
                  <a:schemeClr val="tx1"/>
                </a:solidFill>
                <a:latin typeface="Times" panose="02020603050405020304" pitchFamily="18" charset="0"/>
              </a:defRPr>
            </a:lvl5pPr>
            <a:lvl6pPr marL="2490788" indent="-225425" eaLnBrk="0" fontAlgn="base" hangingPunct="0">
              <a:spcBef>
                <a:spcPct val="0"/>
              </a:spcBef>
              <a:spcAft>
                <a:spcPct val="0"/>
              </a:spcAft>
              <a:defRPr sz="2400">
                <a:solidFill>
                  <a:schemeClr val="tx1"/>
                </a:solidFill>
                <a:latin typeface="Times" panose="02020603050405020304" pitchFamily="18" charset="0"/>
              </a:defRPr>
            </a:lvl6pPr>
            <a:lvl7pPr marL="2947988" indent="-225425" eaLnBrk="0" fontAlgn="base" hangingPunct="0">
              <a:spcBef>
                <a:spcPct val="0"/>
              </a:spcBef>
              <a:spcAft>
                <a:spcPct val="0"/>
              </a:spcAft>
              <a:defRPr sz="2400">
                <a:solidFill>
                  <a:schemeClr val="tx1"/>
                </a:solidFill>
                <a:latin typeface="Times" panose="02020603050405020304" pitchFamily="18" charset="0"/>
              </a:defRPr>
            </a:lvl7pPr>
            <a:lvl8pPr marL="3405188" indent="-225425" eaLnBrk="0" fontAlgn="base" hangingPunct="0">
              <a:spcBef>
                <a:spcPct val="0"/>
              </a:spcBef>
              <a:spcAft>
                <a:spcPct val="0"/>
              </a:spcAft>
              <a:defRPr sz="2400">
                <a:solidFill>
                  <a:schemeClr val="tx1"/>
                </a:solidFill>
                <a:latin typeface="Times" panose="02020603050405020304" pitchFamily="18" charset="0"/>
              </a:defRPr>
            </a:lvl8pPr>
            <a:lvl9pPr marL="3862388" indent="-225425" eaLnBrk="0" fontAlgn="base" hangingPunct="0">
              <a:spcBef>
                <a:spcPct val="0"/>
              </a:spcBef>
              <a:spcAft>
                <a:spcPct val="0"/>
              </a:spcAft>
              <a:defRPr sz="2400">
                <a:solidFill>
                  <a:schemeClr val="tx1"/>
                </a:solidFill>
                <a:latin typeface="Times" panose="02020603050405020304" pitchFamily="18" charset="0"/>
              </a:defRPr>
            </a:lvl9pPr>
          </a:lstStyle>
          <a:p>
            <a:fld id="{E6C61A31-4A83-4D26-ACB2-6AF8A1C80243}" type="slidenum">
              <a:rPr lang="en-GB" altLang="en-US" sz="1200" baseline="-25000" smtClean="0">
                <a:latin typeface="Arial" panose="020B0604020202020204" pitchFamily="34" charset="0"/>
                <a:ea typeface="ＭＳ Ｐゴシック" panose="020B0600070205080204" pitchFamily="34" charset="-128"/>
              </a:rPr>
              <a:pPr/>
              <a:t>10</a:t>
            </a:fld>
            <a:endParaRPr lang="en-GB" altLang="en-US" sz="1200" baseline="-25000">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313442333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A453F04-83B8-4232-9991-7776F115FAD8}" type="slidenum">
              <a:rPr lang="en-GB" smtClean="0"/>
              <a:t>12</a:t>
            </a:fld>
            <a:endParaRPr lang="en-GB"/>
          </a:p>
        </p:txBody>
      </p:sp>
    </p:spTree>
    <p:extLst>
      <p:ext uri="{BB962C8B-B14F-4D97-AF65-F5344CB8AC3E}">
        <p14:creationId xmlns:p14="http://schemas.microsoft.com/office/powerpoint/2010/main" val="355779853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A453F04-83B8-4232-9991-7776F115FAD8}" type="slidenum">
              <a:rPr lang="en-GB" smtClean="0"/>
              <a:t>13</a:t>
            </a:fld>
            <a:endParaRPr lang="en-GB"/>
          </a:p>
        </p:txBody>
      </p:sp>
    </p:spTree>
    <p:extLst>
      <p:ext uri="{BB962C8B-B14F-4D97-AF65-F5344CB8AC3E}">
        <p14:creationId xmlns:p14="http://schemas.microsoft.com/office/powerpoint/2010/main" val="209935849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Beyond simply investing in electric vehicles and promoting</a:t>
            </a:r>
            <a:r>
              <a:rPr lang="en-GB" baseline="0" dirty="0"/>
              <a:t> their use an important aspect is where the energy comes from. </a:t>
            </a:r>
          </a:p>
          <a:p>
            <a:endParaRPr lang="en-GB" baseline="0" dirty="0"/>
          </a:p>
          <a:p>
            <a:r>
              <a:rPr lang="en-GB" baseline="0" dirty="0"/>
              <a:t>Uniquely to Nottingham a lot of energy is generated locally through sustainable sources and also incineration of waste which powers local transport e.g. electric tram, charging the municipal fleet and also Council buildings.  </a:t>
            </a:r>
          </a:p>
          <a:p>
            <a:endParaRPr lang="en-GB" baseline="0" dirty="0"/>
          </a:p>
          <a:p>
            <a:r>
              <a:rPr lang="en-GB" baseline="0" dirty="0"/>
              <a:t>This is supplemented by renewable energy from solar panels, a large scale vehicle to grid trial using 40 vehicle to grid compatible municipal vehicles.</a:t>
            </a:r>
          </a:p>
          <a:p>
            <a:endParaRPr lang="en-GB" baseline="0" dirty="0"/>
          </a:p>
          <a:p>
            <a:r>
              <a:rPr lang="en-GB" baseline="0" dirty="0"/>
              <a:t>Locally there is also work on developing sustainable housing, linking energy generation with eco-builds. For further reading: </a:t>
            </a:r>
            <a:r>
              <a:rPr lang="en-GB" dirty="0">
                <a:hlinkClick r:id="rId3"/>
              </a:rPr>
              <a:t>https://www.projectscene.uk/</a:t>
            </a:r>
            <a:endParaRPr lang="en-GB" dirty="0"/>
          </a:p>
          <a:p>
            <a:endParaRPr lang="en-GB" dirty="0"/>
          </a:p>
          <a:p>
            <a:r>
              <a:rPr lang="en-GB" dirty="0"/>
              <a:t>However the question still remains – is</a:t>
            </a:r>
            <a:r>
              <a:rPr lang="en-GB" baseline="0" dirty="0"/>
              <a:t> this enough to achieve carbon neutral or are more drastic measures needed to be taken, and how quickly can they be delivered to bring us closer to our goals? What do those measures need to be and what is the public acceptability of those (such as restricting vehicle usage, emissions based charges </a:t>
            </a:r>
            <a:r>
              <a:rPr lang="en-GB" baseline="0" dirty="0" err="1"/>
              <a:t>etc</a:t>
            </a:r>
            <a:r>
              <a:rPr lang="en-GB" baseline="0" dirty="0"/>
              <a:t>)?</a:t>
            </a:r>
            <a:endParaRPr lang="en-GB" dirty="0"/>
          </a:p>
        </p:txBody>
      </p:sp>
      <p:sp>
        <p:nvSpPr>
          <p:cNvPr id="4" name="Slide Number Placeholder 3"/>
          <p:cNvSpPr>
            <a:spLocks noGrp="1"/>
          </p:cNvSpPr>
          <p:nvPr>
            <p:ph type="sldNum" sz="quarter" idx="10"/>
          </p:nvPr>
        </p:nvSpPr>
        <p:spPr/>
        <p:txBody>
          <a:bodyPr/>
          <a:lstStyle/>
          <a:p>
            <a:fld id="{3A453F04-83B8-4232-9991-7776F115FAD8}" type="slidenum">
              <a:rPr lang="en-GB" smtClean="0"/>
              <a:t>14</a:t>
            </a:fld>
            <a:endParaRPr lang="en-GB"/>
          </a:p>
        </p:txBody>
      </p:sp>
    </p:spTree>
    <p:extLst>
      <p:ext uri="{BB962C8B-B14F-4D97-AF65-F5344CB8AC3E}">
        <p14:creationId xmlns:p14="http://schemas.microsoft.com/office/powerpoint/2010/main" val="427292189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1524000" y="1122363"/>
            <a:ext cx="9144000" cy="2387600"/>
          </a:xfrm>
        </p:spPr>
        <p:txBody>
          <a:bodyPr anchor="b"/>
          <a:lstStyle>
            <a:lvl1pPr algn="ctr">
              <a:defRPr sz="6000">
                <a:solidFill>
                  <a:schemeClr val="tx2"/>
                </a:solidFill>
                <a:latin typeface="Arial" panose="020B0604020202020204" pitchFamily="34" charset="0"/>
                <a:cs typeface="Arial" panose="020B0604020202020204" pitchFamily="34" charset="0"/>
              </a:defRPr>
            </a:lvl1pPr>
          </a:lstStyle>
          <a:p>
            <a:r>
              <a:rPr lang="en-US" dirty="0"/>
              <a:t>Click to edit </a:t>
            </a:r>
            <a:br>
              <a:rPr lang="en-US" dirty="0"/>
            </a:br>
            <a:r>
              <a:rPr lang="en-US" dirty="0"/>
              <a:t>Master title style</a:t>
            </a:r>
            <a:endParaRPr lang="en-GB" dirty="0"/>
          </a:p>
        </p:txBody>
      </p:sp>
      <p:sp>
        <p:nvSpPr>
          <p:cNvPr id="11" name="Date Placeholder 10"/>
          <p:cNvSpPr>
            <a:spLocks noGrp="1"/>
          </p:cNvSpPr>
          <p:nvPr>
            <p:ph type="dt" sz="half" idx="11"/>
          </p:nvPr>
        </p:nvSpPr>
        <p:spPr>
          <a:xfrm>
            <a:off x="294502" y="6193546"/>
            <a:ext cx="2743200" cy="365125"/>
          </a:xfrm>
        </p:spPr>
        <p:txBody>
          <a:bodyPr/>
          <a:lstStyle/>
          <a:p>
            <a:r>
              <a:rPr lang="en-US" dirty="0"/>
              <a:t>transportnottingham.com @</a:t>
            </a:r>
            <a:r>
              <a:rPr lang="en-US" dirty="0" err="1"/>
              <a:t>Transport_Nottm</a:t>
            </a:r>
            <a:endParaRPr lang="en-GB" dirty="0"/>
          </a:p>
        </p:txBody>
      </p:sp>
      <p:pic>
        <p:nvPicPr>
          <p:cNvPr id="4" name="Picture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269246" y="6090260"/>
            <a:ext cx="3733284" cy="637602"/>
          </a:xfrm>
          <a:prstGeom prst="rect">
            <a:avLst/>
          </a:prstGeom>
        </p:spPr>
      </p:pic>
    </p:spTree>
    <p:extLst>
      <p:ext uri="{BB962C8B-B14F-4D97-AF65-F5344CB8AC3E}">
        <p14:creationId xmlns:p14="http://schemas.microsoft.com/office/powerpoint/2010/main" val="169294575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fld id="{8D10729E-176E-4F03-B6ED-C4BFF34C4368}" type="datetimeFigureOut">
              <a:rPr lang="en-GB" smtClean="0"/>
              <a:t>22/07/2020</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6A63B8F6-C895-4FAB-A692-016277304B58}" type="slidenum">
              <a:rPr lang="en-GB" smtClean="0"/>
              <a:t>‹#›</a:t>
            </a:fld>
            <a:endParaRPr lang="en-GB"/>
          </a:p>
        </p:txBody>
      </p:sp>
    </p:spTree>
    <p:extLst>
      <p:ext uri="{BB962C8B-B14F-4D97-AF65-F5344CB8AC3E}">
        <p14:creationId xmlns:p14="http://schemas.microsoft.com/office/powerpoint/2010/main" val="267182169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D10729E-176E-4F03-B6ED-C4BFF34C4368}" type="datetimeFigureOut">
              <a:rPr lang="en-GB" smtClean="0"/>
              <a:t>22/07/2020</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6A63B8F6-C895-4FAB-A692-016277304B58}" type="slidenum">
              <a:rPr lang="en-GB" smtClean="0"/>
              <a:t>‹#›</a:t>
            </a:fld>
            <a:endParaRPr lang="en-GB"/>
          </a:p>
        </p:txBody>
      </p:sp>
    </p:spTree>
    <p:extLst>
      <p:ext uri="{BB962C8B-B14F-4D97-AF65-F5344CB8AC3E}">
        <p14:creationId xmlns:p14="http://schemas.microsoft.com/office/powerpoint/2010/main" val="41604910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8D10729E-176E-4F03-B6ED-C4BFF34C4368}" type="datetimeFigureOut">
              <a:rPr lang="en-GB" smtClean="0"/>
              <a:t>22/07/2020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6A63B8F6-C895-4FAB-A692-016277304B58}" type="slidenum">
              <a:rPr lang="en-GB" smtClean="0"/>
              <a:t>‹#›</a:t>
            </a:fld>
            <a:endParaRPr lang="en-GB"/>
          </a:p>
        </p:txBody>
      </p:sp>
    </p:spTree>
    <p:extLst>
      <p:ext uri="{BB962C8B-B14F-4D97-AF65-F5344CB8AC3E}">
        <p14:creationId xmlns:p14="http://schemas.microsoft.com/office/powerpoint/2010/main" val="197631135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8D10729E-176E-4F03-B6ED-C4BFF34C4368}" type="datetimeFigureOut">
              <a:rPr lang="en-GB" smtClean="0"/>
              <a:t>22/07/2020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6A63B8F6-C895-4FAB-A692-016277304B58}" type="slidenum">
              <a:rPr lang="en-GB" smtClean="0"/>
              <a:t>‹#›</a:t>
            </a:fld>
            <a:endParaRPr lang="en-GB"/>
          </a:p>
        </p:txBody>
      </p:sp>
    </p:spTree>
    <p:extLst>
      <p:ext uri="{BB962C8B-B14F-4D97-AF65-F5344CB8AC3E}">
        <p14:creationId xmlns:p14="http://schemas.microsoft.com/office/powerpoint/2010/main" val="423268944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8D10729E-176E-4F03-B6ED-C4BFF34C4368}" type="datetimeFigureOut">
              <a:rPr lang="en-GB" smtClean="0"/>
              <a:t>22/07/2020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6A63B8F6-C895-4FAB-A692-016277304B58}" type="slidenum">
              <a:rPr lang="en-GB" smtClean="0"/>
              <a:t>‹#›</a:t>
            </a:fld>
            <a:endParaRPr lang="en-GB"/>
          </a:p>
        </p:txBody>
      </p:sp>
    </p:spTree>
    <p:extLst>
      <p:ext uri="{BB962C8B-B14F-4D97-AF65-F5344CB8AC3E}">
        <p14:creationId xmlns:p14="http://schemas.microsoft.com/office/powerpoint/2010/main" val="320601333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8D10729E-176E-4F03-B6ED-C4BFF34C4368}" type="datetimeFigureOut">
              <a:rPr lang="en-GB" smtClean="0"/>
              <a:t>22/07/2020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6A63B8F6-C895-4FAB-A692-016277304B58}" type="slidenum">
              <a:rPr lang="en-GB" smtClean="0"/>
              <a:t>‹#›</a:t>
            </a:fld>
            <a:endParaRPr lang="en-GB"/>
          </a:p>
        </p:txBody>
      </p:sp>
    </p:spTree>
    <p:extLst>
      <p:ext uri="{BB962C8B-B14F-4D97-AF65-F5344CB8AC3E}">
        <p14:creationId xmlns:p14="http://schemas.microsoft.com/office/powerpoint/2010/main" val="230439585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838200" y="1825625"/>
            <a:ext cx="5181600" cy="409738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11"/>
          </p:nvPr>
        </p:nvSpPr>
        <p:spPr>
          <a:xfrm>
            <a:off x="273908" y="6057942"/>
            <a:ext cx="4114800" cy="365125"/>
          </a:xfrm>
          <a:prstGeom prst="rect">
            <a:avLst/>
          </a:prstGeom>
        </p:spPr>
        <p:txBody>
          <a:bodyPr/>
          <a:lstStyle>
            <a:lvl1pPr>
              <a:defRPr>
                <a:solidFill>
                  <a:schemeClr val="tx2"/>
                </a:solidFill>
              </a:defRPr>
            </a:lvl1pPr>
          </a:lstStyle>
          <a:p>
            <a:r>
              <a:rPr lang="en-GB" dirty="0"/>
              <a:t>transportnottingham.com @</a:t>
            </a:r>
            <a:r>
              <a:rPr lang="en-GB" dirty="0" err="1"/>
              <a:t>Transport_Nottm</a:t>
            </a:r>
            <a:endParaRPr lang="en-GB" dirty="0"/>
          </a:p>
        </p:txBody>
      </p: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269246" y="6090260"/>
            <a:ext cx="3733284" cy="637602"/>
          </a:xfrm>
          <a:prstGeom prst="rect">
            <a:avLst/>
          </a:prstGeom>
        </p:spPr>
      </p:pic>
    </p:spTree>
    <p:extLst>
      <p:ext uri="{BB962C8B-B14F-4D97-AF65-F5344CB8AC3E}">
        <p14:creationId xmlns:p14="http://schemas.microsoft.com/office/powerpoint/2010/main" val="289957314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Click to edit Master title style</a:t>
            </a:r>
            <a:endParaRPr lang="en-GB"/>
          </a:p>
        </p:txBody>
      </p:sp>
      <p:sp>
        <p:nvSpPr>
          <p:cNvPr id="9" name="Text Placeholder 8"/>
          <p:cNvSpPr>
            <a:spLocks noGrp="1"/>
          </p:cNvSpPr>
          <p:nvPr>
            <p:ph type="body" sz="quarter" idx="10"/>
          </p:nvPr>
        </p:nvSpPr>
        <p:spPr>
          <a:xfrm>
            <a:off x="838200" y="1857149"/>
            <a:ext cx="10515600" cy="444182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369706738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5385B16B-4538-4004-BAD5-E19C75E88CD5}" type="slidenum">
              <a:rPr lang="en-US" altLang="en-US">
                <a:solidFill>
                  <a:srgbClr val="000000"/>
                </a:solidFill>
              </a:rPr>
              <a:pPr>
                <a:defRPr/>
              </a:pPr>
              <a:t>‹#›</a:t>
            </a:fld>
            <a:endParaRPr lang="en-US" altLang="en-US">
              <a:solidFill>
                <a:srgbClr val="000000"/>
              </a:solidFill>
            </a:endParaRPr>
          </a:p>
        </p:txBody>
      </p:sp>
    </p:spTree>
    <p:extLst>
      <p:ext uri="{BB962C8B-B14F-4D97-AF65-F5344CB8AC3E}">
        <p14:creationId xmlns:p14="http://schemas.microsoft.com/office/powerpoint/2010/main" val="362533089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p:cNvSpPr>
            <a:spLocks noGrp="1"/>
          </p:cNvSpPr>
          <p:nvPr>
            <p:ph type="dt" sz="half" idx="10"/>
          </p:nvPr>
        </p:nvSpPr>
        <p:spPr/>
        <p:txBody>
          <a:bodyPr/>
          <a:lstStyle/>
          <a:p>
            <a:fld id="{8D10729E-176E-4F03-B6ED-C4BFF34C4368}" type="datetimeFigureOut">
              <a:rPr lang="en-GB" smtClean="0"/>
              <a:t>22/07/2020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6A63B8F6-C895-4FAB-A692-016277304B58}" type="slidenum">
              <a:rPr lang="en-GB" smtClean="0"/>
              <a:t>‹#›</a:t>
            </a:fld>
            <a:endParaRPr lang="en-GB"/>
          </a:p>
        </p:txBody>
      </p:sp>
    </p:spTree>
    <p:extLst>
      <p:ext uri="{BB962C8B-B14F-4D97-AF65-F5344CB8AC3E}">
        <p14:creationId xmlns:p14="http://schemas.microsoft.com/office/powerpoint/2010/main" val="39761912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8D10729E-176E-4F03-B6ED-C4BFF34C4368}" type="datetimeFigureOut">
              <a:rPr lang="en-GB" smtClean="0"/>
              <a:t>22/07/2020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6A63B8F6-C895-4FAB-A692-016277304B58}" type="slidenum">
              <a:rPr lang="en-GB" smtClean="0"/>
              <a:t>‹#›</a:t>
            </a:fld>
            <a:endParaRPr lang="en-GB"/>
          </a:p>
        </p:txBody>
      </p:sp>
    </p:spTree>
    <p:extLst>
      <p:ext uri="{BB962C8B-B14F-4D97-AF65-F5344CB8AC3E}">
        <p14:creationId xmlns:p14="http://schemas.microsoft.com/office/powerpoint/2010/main" val="39265901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8D10729E-176E-4F03-B6ED-C4BFF34C4368}" type="datetimeFigureOut">
              <a:rPr lang="en-GB" smtClean="0"/>
              <a:t>22/07/2020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6A63B8F6-C895-4FAB-A692-016277304B58}" type="slidenum">
              <a:rPr lang="en-GB" smtClean="0"/>
              <a:t>‹#›</a:t>
            </a:fld>
            <a:endParaRPr lang="en-GB"/>
          </a:p>
        </p:txBody>
      </p:sp>
    </p:spTree>
    <p:extLst>
      <p:ext uri="{BB962C8B-B14F-4D97-AF65-F5344CB8AC3E}">
        <p14:creationId xmlns:p14="http://schemas.microsoft.com/office/powerpoint/2010/main" val="332312161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p>
            <a:fld id="{8D10729E-176E-4F03-B6ED-C4BFF34C4368}" type="datetimeFigureOut">
              <a:rPr lang="en-GB" smtClean="0"/>
              <a:t>22/07/2020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6A63B8F6-C895-4FAB-A692-016277304B58}" type="slidenum">
              <a:rPr lang="en-GB" smtClean="0"/>
              <a:t>‹#›</a:t>
            </a:fld>
            <a:endParaRPr lang="en-GB"/>
          </a:p>
        </p:txBody>
      </p:sp>
    </p:spTree>
    <p:extLst>
      <p:ext uri="{BB962C8B-B14F-4D97-AF65-F5344CB8AC3E}">
        <p14:creationId xmlns:p14="http://schemas.microsoft.com/office/powerpoint/2010/main" val="85312284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p:txBody>
          <a:bodyPr/>
          <a:lstStyle/>
          <a:p>
            <a:fld id="{8D10729E-176E-4F03-B6ED-C4BFF34C4368}" type="datetimeFigureOut">
              <a:rPr lang="en-GB" smtClean="0"/>
              <a:t>22/07/2020</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6A63B8F6-C895-4FAB-A692-016277304B58}" type="slidenum">
              <a:rPr lang="en-GB" smtClean="0"/>
              <a:t>‹#›</a:t>
            </a:fld>
            <a:endParaRPr lang="en-GB"/>
          </a:p>
        </p:txBody>
      </p:sp>
    </p:spTree>
    <p:extLst>
      <p:ext uri="{BB962C8B-B14F-4D97-AF65-F5344CB8AC3E}">
        <p14:creationId xmlns:p14="http://schemas.microsoft.com/office/powerpoint/2010/main" val="3763371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2.xml"/><Relationship Id="rId3" Type="http://schemas.openxmlformats.org/officeDocument/2006/relationships/slideLayout" Target="../slideLayouts/slideLayout7.xml"/><Relationship Id="rId7" Type="http://schemas.openxmlformats.org/officeDocument/2006/relationships/slideLayout" Target="../slideLayouts/slideLayout11.xml"/><Relationship Id="rId12" Type="http://schemas.openxmlformats.org/officeDocument/2006/relationships/theme" Target="../theme/theme2.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slideLayout" Target="../slideLayouts/slideLayout10.xml"/><Relationship Id="rId11" Type="http://schemas.openxmlformats.org/officeDocument/2006/relationships/slideLayout" Target="../slideLayouts/slideLayout15.xml"/><Relationship Id="rId5" Type="http://schemas.openxmlformats.org/officeDocument/2006/relationships/slideLayout" Target="../slideLayouts/slideLayout9.xml"/><Relationship Id="rId10" Type="http://schemas.openxmlformats.org/officeDocument/2006/relationships/slideLayout" Target="../slideLayouts/slideLayout14.xml"/><Relationship Id="rId4" Type="http://schemas.openxmlformats.org/officeDocument/2006/relationships/slideLayout" Target="../slideLayouts/slideLayout8.xml"/><Relationship Id="rId9"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Date Placeholder 3"/>
          <p:cNvSpPr>
            <a:spLocks noGrp="1"/>
          </p:cNvSpPr>
          <p:nvPr>
            <p:ph type="dt" sz="half" idx="2"/>
          </p:nvPr>
        </p:nvSpPr>
        <p:spPr>
          <a:xfrm>
            <a:off x="335691" y="6226498"/>
            <a:ext cx="2743200" cy="365125"/>
          </a:xfrm>
          <a:prstGeom prst="rect">
            <a:avLst/>
          </a:prstGeom>
        </p:spPr>
        <p:txBody>
          <a:bodyPr vert="horz" lIns="91440" tIns="45720" rIns="91440" bIns="45720" rtlCol="0" anchor="ctr"/>
          <a:lstStyle>
            <a:lvl1pPr algn="l">
              <a:defRPr sz="1800">
                <a:solidFill>
                  <a:schemeClr val="tx1">
                    <a:tint val="75000"/>
                  </a:schemeClr>
                </a:solidFill>
              </a:defRPr>
            </a:lvl1pPr>
          </a:lstStyle>
          <a:p>
            <a:r>
              <a:rPr lang="en-US"/>
              <a:t>transportnottingham.com @Transpot_Nottm</a:t>
            </a:r>
            <a:endParaRPr lang="en-GB" dirty="0"/>
          </a:p>
        </p:txBody>
      </p:sp>
    </p:spTree>
    <p:extLst>
      <p:ext uri="{BB962C8B-B14F-4D97-AF65-F5344CB8AC3E}">
        <p14:creationId xmlns:p14="http://schemas.microsoft.com/office/powerpoint/2010/main" val="1428683706"/>
      </p:ext>
    </p:extLst>
  </p:cSld>
  <p:clrMap bg1="lt1" tx1="dk1" bg2="lt2" tx2="dk2" accent1="accent1" accent2="accent2" accent3="accent3" accent4="accent4" accent5="accent5" accent6="accent6" hlink="hlink" folHlink="folHlink"/>
  <p:sldLayoutIdLst>
    <p:sldLayoutId id="2147483649" r:id="rId1"/>
    <p:sldLayoutId id="2147483652" r:id="rId2"/>
    <p:sldLayoutId id="2147483653" r:id="rId3"/>
    <p:sldLayoutId id="2147483654" r:id="rId4"/>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D10729E-176E-4F03-B6ED-C4BFF34C4368}" type="datetimeFigureOut">
              <a:rPr lang="en-GB" smtClean="0"/>
              <a:t>22/07/2020</a:t>
            </a:fld>
            <a:endParaRPr lang="en-GB"/>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A63B8F6-C895-4FAB-A692-016277304B58}" type="slidenum">
              <a:rPr lang="en-GB" smtClean="0"/>
              <a:t>‹#›</a:t>
            </a:fld>
            <a:endParaRPr lang="en-GB"/>
          </a:p>
        </p:txBody>
      </p:sp>
    </p:spTree>
    <p:extLst>
      <p:ext uri="{BB962C8B-B14F-4D97-AF65-F5344CB8AC3E}">
        <p14:creationId xmlns:p14="http://schemas.microsoft.com/office/powerpoint/2010/main" val="319566130"/>
      </p:ext>
    </p:extLst>
  </p:cSld>
  <p:clrMap bg1="lt1" tx1="dk1" bg2="lt2" tx2="dk2" accent1="accent1" accent2="accent2" accent3="accent3" accent4="accent4" accent5="accent5" accent6="accent6" hlink="hlink" folHlink="folHlink"/>
  <p:sldLayoutIdLst>
    <p:sldLayoutId id="2147483657" r:id="rId1"/>
    <p:sldLayoutId id="2147483658" r:id="rId2"/>
    <p:sldLayoutId id="2147483659" r:id="rId3"/>
    <p:sldLayoutId id="2147483660" r:id="rId4"/>
    <p:sldLayoutId id="2147483661" r:id="rId5"/>
    <p:sldLayoutId id="2147483662" r:id="rId6"/>
    <p:sldLayoutId id="2147483663" r:id="rId7"/>
    <p:sldLayoutId id="2147483664" r:id="rId8"/>
    <p:sldLayoutId id="2147483665" r:id="rId9"/>
    <p:sldLayoutId id="2147483666" r:id="rId10"/>
    <p:sldLayoutId id="2147483667"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6.xml"/><Relationship Id="rId1" Type="http://schemas.openxmlformats.org/officeDocument/2006/relationships/slideLayout" Target="../slideLayouts/slideLayout4.xml"/><Relationship Id="rId6" Type="http://schemas.openxmlformats.org/officeDocument/2006/relationships/hyperlink" Target="https://www.transportnottingham.com/50-electric-vans-available-on-free-trials-to-local-firms/" TargetMode="External"/><Relationship Id="rId5" Type="http://schemas.openxmlformats.org/officeDocument/2006/relationships/hyperlink" Target="https://www.transportnottingham.com/workplace-travel-service-revamped/" TargetMode="External"/><Relationship Id="rId4" Type="http://schemas.openxmlformats.org/officeDocument/2006/relationships/hyperlink" Target="https://www.transportnottingham.com/projects/workplace-travel-service/" TargetMode="External"/></Relationships>
</file>

<file path=ppt/slides/_rels/slide11.xml.rels><?xml version="1.0" encoding="UTF-8" standalone="yes"?>
<Relationships xmlns="http://schemas.openxmlformats.org/package/2006/relationships"><Relationship Id="rId3" Type="http://schemas.openxmlformats.org/officeDocument/2006/relationships/hyperlink" Target="https://www.transportnottingham.com/driving/ultra-low-emission-vehicles/daleside-road-bus-lane/" TargetMode="External"/><Relationship Id="rId2" Type="http://schemas.openxmlformats.org/officeDocument/2006/relationships/image" Target="../media/image16.jpe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8" Type="http://schemas.openxmlformats.org/officeDocument/2006/relationships/hyperlink" Target="https://www.transportnottingham.com/category/taxi/taxi-news/" TargetMode="External"/><Relationship Id="rId3" Type="http://schemas.openxmlformats.org/officeDocument/2006/relationships/image" Target="../media/image17.jpeg"/><Relationship Id="rId7" Type="http://schemas.openxmlformats.org/officeDocument/2006/relationships/hyperlink" Target="https://www.transportnottingham.com/driving/electric-taxis/support-for-cab-drivers/" TargetMode="External"/><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hyperlink" Target="https://www.transportnottingham.com/driving/electric-taxi-trial/" TargetMode="External"/><Relationship Id="rId5" Type="http://schemas.openxmlformats.org/officeDocument/2006/relationships/hyperlink" Target="https://www.transportnottingham.com/driving/electric-taxis/" TargetMode="External"/><Relationship Id="rId10" Type="http://schemas.openxmlformats.org/officeDocument/2006/relationships/image" Target="../media/image19.jpeg"/><Relationship Id="rId4" Type="http://schemas.openxmlformats.org/officeDocument/2006/relationships/hyperlink" Target="https://www.nottinghamcity.gov.uk/information-for-business/business-information-and-support/business-and-trading-licences-and-permits/taxi-licensing/taxi-strategy/" TargetMode="External"/><Relationship Id="rId9" Type="http://schemas.openxmlformats.org/officeDocument/2006/relationships/image" Target="../media/image18.jpeg"/></Relationships>
</file>

<file path=ppt/slides/_rels/slide13.xml.rels><?xml version="1.0" encoding="UTF-8" standalone="yes"?>
<Relationships xmlns="http://schemas.openxmlformats.org/package/2006/relationships"><Relationship Id="rId3" Type="http://schemas.openxmlformats.org/officeDocument/2006/relationships/image" Target="../media/image20.jpeg"/><Relationship Id="rId7" Type="http://schemas.openxmlformats.org/officeDocument/2006/relationships/image" Target="../media/image21.jpe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hyperlink" Target="https://www.transportnottingham.com/projects/nottingham-electric-vehicle-services/" TargetMode="External"/><Relationship Id="rId5" Type="http://schemas.openxmlformats.org/officeDocument/2006/relationships/hyperlink" Target="https://www.transportnottingham.com/electric-bin-lorries-soon-coming-to-nottingham/" TargetMode="External"/><Relationship Id="rId4" Type="http://schemas.openxmlformats.org/officeDocument/2006/relationships/hyperlink" Target="https://www.transportnottingham.com/leading-by-example/" TargetMode="External"/></Relationships>
</file>

<file path=ppt/slides/_rels/slide1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hyperlink" Target="mailto:Rasita.Chudasama@nottinghamcity.gov.uk" TargetMode="External"/><Relationship Id="rId2" Type="http://schemas.openxmlformats.org/officeDocument/2006/relationships/image" Target="../media/image23.jpg"/><Relationship Id="rId1" Type="http://schemas.openxmlformats.org/officeDocument/2006/relationships/slideLayout" Target="../slideLayouts/slideLayout3.xml"/><Relationship Id="rId5" Type="http://schemas.openxmlformats.org/officeDocument/2006/relationships/image" Target="../media/image24.png"/><Relationship Id="rId4" Type="http://schemas.openxmlformats.org/officeDocument/2006/relationships/hyperlink" Target="http://www.transportnottingham.com/"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hyperlink" Target="https://www.nottinghamcity.gov.uk/cn2028" TargetMode="External"/></Relationships>
</file>

<file path=ppt/slides/_rels/slide5.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3.xml"/><Relationship Id="rId1" Type="http://schemas.openxmlformats.org/officeDocument/2006/relationships/slideLayout" Target="../slideLayouts/slideLayout6.xml"/><Relationship Id="rId5" Type="http://schemas.openxmlformats.org/officeDocument/2006/relationships/chart" Target="../charts/chart3.xml"/><Relationship Id="rId4" Type="http://schemas.openxmlformats.org/officeDocument/2006/relationships/chart" Target="../charts/chart2.xml"/></Relationships>
</file>

<file path=ppt/slides/_rels/slide6.xml.rels><?xml version="1.0" encoding="UTF-8" standalone="yes"?>
<Relationships xmlns="http://schemas.openxmlformats.org/package/2006/relationships"><Relationship Id="rId3" Type="http://schemas.openxmlformats.org/officeDocument/2006/relationships/hyperlink" Target="https://www.nottinghamcity.gov.uk/wpl" TargetMode="External"/><Relationship Id="rId2" Type="http://schemas.openxmlformats.org/officeDocument/2006/relationships/image" Target="../media/image5.jp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hyperlink" Target="https://www.nottinghampost.com/news/major-revamp-gave-nottingham-train-1049367" TargetMode="External"/><Relationship Id="rId2" Type="http://schemas.openxmlformats.org/officeDocument/2006/relationships/hyperlink" Target="https://www.thetram.net/about-phase-two.aspx/" TargetMode="External"/><Relationship Id="rId1" Type="http://schemas.openxmlformats.org/officeDocument/2006/relationships/slideLayout" Target="../slideLayouts/slideLayout2.xml"/><Relationship Id="rId6" Type="http://schemas.openxmlformats.org/officeDocument/2006/relationships/image" Target="../media/image8.jpeg"/><Relationship Id="rId5" Type="http://schemas.openxmlformats.org/officeDocument/2006/relationships/image" Target="../media/image7.jpeg"/><Relationship Id="rId4" Type="http://schemas.openxmlformats.org/officeDocument/2006/relationships/image" Target="../media/image6.jpeg"/></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11.jpeg"/><Relationship Id="rId4" Type="http://schemas.openxmlformats.org/officeDocument/2006/relationships/image" Target="../media/image10.jpeg"/></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7" Type="http://schemas.openxmlformats.org/officeDocument/2006/relationships/image" Target="../media/image14.jpe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hyperlink" Target="http://www.chargeyourcar.org.uk/d2n2/" TargetMode="External"/><Relationship Id="rId5" Type="http://schemas.openxmlformats.org/officeDocument/2006/relationships/hyperlink" Target="https://www.transportnottingham.com/projects/charge-point-project/" TargetMode="External"/><Relationship Id="rId4" Type="http://schemas.openxmlformats.org/officeDocument/2006/relationships/image" Target="../media/image13.jp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729342" y="2325236"/>
            <a:ext cx="10515600" cy="1325563"/>
          </a:xfrm>
        </p:spPr>
        <p:txBody>
          <a:bodyPr>
            <a:normAutofit fontScale="90000"/>
          </a:bodyPr>
          <a:lstStyle/>
          <a:p>
            <a:r>
              <a:rPr lang="en-GB" b="1" dirty="0"/>
              <a:t>Decarbonising Transport:</a:t>
            </a:r>
            <a:br>
              <a:rPr lang="en-GB" b="1" dirty="0"/>
            </a:br>
            <a:r>
              <a:rPr lang="en-GB" b="1" dirty="0"/>
              <a:t>Nottingham case study</a:t>
            </a:r>
            <a:br>
              <a:rPr lang="en-GB" b="1" dirty="0"/>
            </a:br>
            <a:r>
              <a:rPr lang="en-GB" b="1" dirty="0"/>
              <a:t> </a:t>
            </a:r>
          </a:p>
        </p:txBody>
      </p:sp>
      <p:sp>
        <p:nvSpPr>
          <p:cNvPr id="3" name="Text Placeholder 2"/>
          <p:cNvSpPr>
            <a:spLocks noGrp="1"/>
          </p:cNvSpPr>
          <p:nvPr>
            <p:ph type="body" sz="quarter" idx="10"/>
          </p:nvPr>
        </p:nvSpPr>
        <p:spPr>
          <a:xfrm>
            <a:off x="729342" y="3860120"/>
            <a:ext cx="10515600" cy="4441825"/>
          </a:xfrm>
        </p:spPr>
        <p:txBody>
          <a:bodyPr/>
          <a:lstStyle/>
          <a:p>
            <a:pPr marL="0" indent="0">
              <a:buNone/>
            </a:pPr>
            <a:r>
              <a:rPr lang="en-GB" dirty="0"/>
              <a:t>Rasita Chudasama</a:t>
            </a:r>
          </a:p>
          <a:p>
            <a:pPr marL="0" indent="0">
              <a:buNone/>
            </a:pPr>
            <a:r>
              <a:rPr lang="en-GB" dirty="0"/>
              <a:t>Principal Transport Planner</a:t>
            </a:r>
          </a:p>
          <a:p>
            <a:pPr marL="0" indent="0">
              <a:buNone/>
            </a:pPr>
            <a:r>
              <a:rPr lang="en-GB" dirty="0"/>
              <a:t>Nottingham City Council</a:t>
            </a:r>
          </a:p>
          <a:p>
            <a:endParaRPr lang="en-GB" dirty="0"/>
          </a:p>
        </p:txBody>
      </p:sp>
    </p:spTree>
    <p:extLst>
      <p:ext uri="{BB962C8B-B14F-4D97-AF65-F5344CB8AC3E}">
        <p14:creationId xmlns:p14="http://schemas.microsoft.com/office/powerpoint/2010/main" val="200932832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80" name="Picture 4"/>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383588" y="1599448"/>
            <a:ext cx="3509962" cy="497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itle 2"/>
          <p:cNvSpPr>
            <a:spLocks noGrp="1"/>
          </p:cNvSpPr>
          <p:nvPr>
            <p:ph type="title"/>
          </p:nvPr>
        </p:nvSpPr>
        <p:spPr/>
        <p:txBody>
          <a:bodyPr/>
          <a:lstStyle/>
          <a:p>
            <a:r>
              <a:rPr lang="en-GB" b="1" dirty="0"/>
              <a:t>Workplace Travel Service</a:t>
            </a:r>
          </a:p>
        </p:txBody>
      </p:sp>
      <p:sp>
        <p:nvSpPr>
          <p:cNvPr id="4" name="Content Placeholder 3"/>
          <p:cNvSpPr>
            <a:spLocks noGrp="1"/>
          </p:cNvSpPr>
          <p:nvPr>
            <p:ph idx="1"/>
          </p:nvPr>
        </p:nvSpPr>
        <p:spPr>
          <a:xfrm>
            <a:off x="838200" y="1825625"/>
            <a:ext cx="7431505" cy="4351338"/>
          </a:xfrm>
        </p:spPr>
        <p:txBody>
          <a:bodyPr>
            <a:normAutofit fontScale="92500" lnSpcReduction="10000"/>
          </a:bodyPr>
          <a:lstStyle/>
          <a:p>
            <a:r>
              <a:rPr lang="en-GB" dirty="0">
                <a:hlinkClick r:id="rId4"/>
              </a:rPr>
              <a:t>£25,000 grant support</a:t>
            </a:r>
            <a:r>
              <a:rPr lang="en-GB" dirty="0"/>
              <a:t> available to public sector, private sector businesses, organisations and the voluntary sector </a:t>
            </a:r>
          </a:p>
          <a:p>
            <a:pPr lvl="1"/>
            <a:r>
              <a:rPr lang="en-GB" dirty="0"/>
              <a:t>£600,000 awarded to </a:t>
            </a:r>
            <a:r>
              <a:rPr lang="en-GB" dirty="0">
                <a:hlinkClick r:id="rId5"/>
              </a:rPr>
              <a:t>60 businesses</a:t>
            </a:r>
            <a:endParaRPr lang="en-GB" dirty="0"/>
          </a:p>
          <a:p>
            <a:pPr lvl="1"/>
            <a:r>
              <a:rPr lang="en-GB" dirty="0"/>
              <a:t>Funded 182 charge points, 38 ebikes, 36 cycle shelters and 72 lockers</a:t>
            </a:r>
          </a:p>
          <a:p>
            <a:r>
              <a:rPr lang="en-GB" dirty="0"/>
              <a:t>New programme coming soon:</a:t>
            </a:r>
          </a:p>
          <a:p>
            <a:pPr lvl="1"/>
            <a:r>
              <a:rPr lang="en-GB" dirty="0"/>
              <a:t>A £2.7m </a:t>
            </a:r>
            <a:r>
              <a:rPr lang="en-GB" dirty="0">
                <a:hlinkClick r:id="rId6"/>
              </a:rPr>
              <a:t>Electric Van Experience</a:t>
            </a:r>
            <a:r>
              <a:rPr lang="en-GB" dirty="0"/>
              <a:t> starting autumn offering free 30 day van loans</a:t>
            </a:r>
          </a:p>
          <a:p>
            <a:pPr lvl="1"/>
            <a:r>
              <a:rPr lang="en-GB" dirty="0" err="1"/>
              <a:t>eCargo</a:t>
            </a:r>
            <a:r>
              <a:rPr lang="en-GB" dirty="0"/>
              <a:t> bikes on offer on free loans</a:t>
            </a:r>
          </a:p>
          <a:p>
            <a:pPr lvl="1"/>
            <a:r>
              <a:rPr lang="en-GB" dirty="0"/>
              <a:t>Rental e-scooter trials to commence autumn to support sustainable commuting to work and education</a:t>
            </a:r>
          </a:p>
          <a:p>
            <a:endParaRPr lang="en-GB" dirty="0"/>
          </a:p>
          <a:p>
            <a:endParaRPr lang="en-GB" dirty="0"/>
          </a:p>
        </p:txBody>
      </p:sp>
    </p:spTree>
    <p:extLst>
      <p:ext uri="{BB962C8B-B14F-4D97-AF65-F5344CB8AC3E}">
        <p14:creationId xmlns:p14="http://schemas.microsoft.com/office/powerpoint/2010/main" val="2040028126"/>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7180"/>
                                        </p:tgtEl>
                                        <p:attrNameLst>
                                          <p:attrName>style.visibility</p:attrName>
                                        </p:attrNameLst>
                                      </p:cBhvr>
                                      <p:to>
                                        <p:strVal val="visible"/>
                                      </p:to>
                                    </p:set>
                                    <p:anim calcmode="lin" valueType="num">
                                      <p:cBhvr additive="base">
                                        <p:cTn id="7" dur="500" fill="hold"/>
                                        <p:tgtEl>
                                          <p:spTgt spid="7180"/>
                                        </p:tgtEl>
                                        <p:attrNameLst>
                                          <p:attrName>ppt_x</p:attrName>
                                        </p:attrNameLst>
                                      </p:cBhvr>
                                      <p:tavLst>
                                        <p:tav tm="0">
                                          <p:val>
                                            <p:strVal val="#ppt_x"/>
                                          </p:val>
                                        </p:tav>
                                        <p:tav tm="100000">
                                          <p:val>
                                            <p:strVal val="#ppt_x"/>
                                          </p:val>
                                        </p:tav>
                                      </p:tavLst>
                                    </p:anim>
                                    <p:anim calcmode="lin" valueType="num">
                                      <p:cBhvr additive="base">
                                        <p:cTn id="8" dur="500" fill="hold"/>
                                        <p:tgtEl>
                                          <p:spTgt spid="718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rotWithShape="1">
          <a:blip r:embed="rId2" cstate="print">
            <a:extLst>
              <a:ext uri="{28A0092B-C50C-407E-A947-70E740481C1C}">
                <a14:useLocalDpi xmlns:a14="http://schemas.microsoft.com/office/drawing/2010/main" val="0"/>
              </a:ext>
            </a:extLst>
          </a:blip>
          <a:srcRect l="21695" t="8264" b="3160"/>
          <a:stretch/>
        </p:blipFill>
        <p:spPr>
          <a:xfrm rot="10800000">
            <a:off x="594336" y="1627394"/>
            <a:ext cx="6979482" cy="4440895"/>
          </a:xfrm>
          <a:prstGeom prst="rect">
            <a:avLst/>
          </a:prstGeom>
        </p:spPr>
      </p:pic>
      <p:sp>
        <p:nvSpPr>
          <p:cNvPr id="6" name="Title 1"/>
          <p:cNvSpPr txBox="1">
            <a:spLocks/>
          </p:cNvSpPr>
          <p:nvPr/>
        </p:nvSpPr>
        <p:spPr bwMode="auto">
          <a:xfrm>
            <a:off x="594336" y="682625"/>
            <a:ext cx="8153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l" rtl="0" eaLnBrk="0" fontAlgn="base" hangingPunct="0">
              <a:spcBef>
                <a:spcPct val="0"/>
              </a:spcBef>
              <a:spcAft>
                <a:spcPct val="0"/>
              </a:spcAft>
              <a:defRPr sz="4000" b="1">
                <a:solidFill>
                  <a:srgbClr val="4C4C4C"/>
                </a:solidFill>
                <a:latin typeface="+mj-lt"/>
                <a:ea typeface="+mj-ea"/>
                <a:cs typeface="+mj-cs"/>
              </a:defRPr>
            </a:lvl1pPr>
            <a:lvl2pPr algn="l" rtl="0" eaLnBrk="0" fontAlgn="base" hangingPunct="0">
              <a:spcBef>
                <a:spcPct val="0"/>
              </a:spcBef>
              <a:spcAft>
                <a:spcPct val="0"/>
              </a:spcAft>
              <a:defRPr sz="4000" b="1">
                <a:solidFill>
                  <a:srgbClr val="4C4C4C"/>
                </a:solidFill>
                <a:latin typeface="Arial" charset="0"/>
              </a:defRPr>
            </a:lvl2pPr>
            <a:lvl3pPr algn="l" rtl="0" eaLnBrk="0" fontAlgn="base" hangingPunct="0">
              <a:spcBef>
                <a:spcPct val="0"/>
              </a:spcBef>
              <a:spcAft>
                <a:spcPct val="0"/>
              </a:spcAft>
              <a:defRPr sz="4000" b="1">
                <a:solidFill>
                  <a:srgbClr val="4C4C4C"/>
                </a:solidFill>
                <a:latin typeface="Arial" charset="0"/>
              </a:defRPr>
            </a:lvl3pPr>
            <a:lvl4pPr algn="l" rtl="0" eaLnBrk="0" fontAlgn="base" hangingPunct="0">
              <a:spcBef>
                <a:spcPct val="0"/>
              </a:spcBef>
              <a:spcAft>
                <a:spcPct val="0"/>
              </a:spcAft>
              <a:defRPr sz="4000" b="1">
                <a:solidFill>
                  <a:srgbClr val="4C4C4C"/>
                </a:solidFill>
                <a:latin typeface="Arial" charset="0"/>
              </a:defRPr>
            </a:lvl4pPr>
            <a:lvl5pPr algn="l" rtl="0" eaLnBrk="0" fontAlgn="base" hangingPunct="0">
              <a:spcBef>
                <a:spcPct val="0"/>
              </a:spcBef>
              <a:spcAft>
                <a:spcPct val="0"/>
              </a:spcAft>
              <a:defRPr sz="4000" b="1">
                <a:solidFill>
                  <a:srgbClr val="4C4C4C"/>
                </a:solidFill>
                <a:latin typeface="Arial" charset="0"/>
              </a:defRPr>
            </a:lvl5pPr>
            <a:lvl6pPr marL="457200" algn="l" rtl="0" eaLnBrk="1" fontAlgn="base" hangingPunct="1">
              <a:spcBef>
                <a:spcPct val="0"/>
              </a:spcBef>
              <a:spcAft>
                <a:spcPct val="0"/>
              </a:spcAft>
              <a:defRPr sz="4000" b="1">
                <a:solidFill>
                  <a:srgbClr val="4C4C4C"/>
                </a:solidFill>
                <a:latin typeface="Arial" charset="0"/>
              </a:defRPr>
            </a:lvl6pPr>
            <a:lvl7pPr marL="914400" algn="l" rtl="0" eaLnBrk="1" fontAlgn="base" hangingPunct="1">
              <a:spcBef>
                <a:spcPct val="0"/>
              </a:spcBef>
              <a:spcAft>
                <a:spcPct val="0"/>
              </a:spcAft>
              <a:defRPr sz="4000" b="1">
                <a:solidFill>
                  <a:srgbClr val="4C4C4C"/>
                </a:solidFill>
                <a:latin typeface="Arial" charset="0"/>
              </a:defRPr>
            </a:lvl7pPr>
            <a:lvl8pPr marL="1371600" algn="l" rtl="0" eaLnBrk="1" fontAlgn="base" hangingPunct="1">
              <a:spcBef>
                <a:spcPct val="0"/>
              </a:spcBef>
              <a:spcAft>
                <a:spcPct val="0"/>
              </a:spcAft>
              <a:defRPr sz="4000" b="1">
                <a:solidFill>
                  <a:srgbClr val="4C4C4C"/>
                </a:solidFill>
                <a:latin typeface="Arial" charset="0"/>
              </a:defRPr>
            </a:lvl8pPr>
            <a:lvl9pPr marL="1828800" algn="l" rtl="0" eaLnBrk="1" fontAlgn="base" hangingPunct="1">
              <a:spcBef>
                <a:spcPct val="0"/>
              </a:spcBef>
              <a:spcAft>
                <a:spcPct val="0"/>
              </a:spcAft>
              <a:defRPr sz="4000" b="1">
                <a:solidFill>
                  <a:srgbClr val="4C4C4C"/>
                </a:solidFill>
                <a:latin typeface="Arial" charset="0"/>
              </a:defRPr>
            </a:lvl9pPr>
          </a:lstStyle>
          <a:p>
            <a:pPr>
              <a:defRPr/>
            </a:pPr>
            <a:r>
              <a:rPr lang="en-GB" sz="4400" kern="0" dirty="0" err="1">
                <a:solidFill>
                  <a:schemeClr val="tx1"/>
                </a:solidFill>
                <a:latin typeface="Arial"/>
              </a:rPr>
              <a:t>Daleside</a:t>
            </a:r>
            <a:r>
              <a:rPr lang="en-GB" sz="4400" kern="0" dirty="0">
                <a:solidFill>
                  <a:schemeClr val="tx1"/>
                </a:solidFill>
                <a:latin typeface="Arial"/>
              </a:rPr>
              <a:t> Road ULEV lane</a:t>
            </a:r>
          </a:p>
        </p:txBody>
      </p:sp>
      <p:sp>
        <p:nvSpPr>
          <p:cNvPr id="2" name="Content Placeholder 1"/>
          <p:cNvSpPr>
            <a:spLocks noGrp="1"/>
          </p:cNvSpPr>
          <p:nvPr>
            <p:ph idx="1"/>
          </p:nvPr>
        </p:nvSpPr>
        <p:spPr>
          <a:xfrm>
            <a:off x="7767781" y="1771289"/>
            <a:ext cx="4331855" cy="4351338"/>
          </a:xfrm>
        </p:spPr>
        <p:txBody>
          <a:bodyPr>
            <a:normAutofit/>
          </a:bodyPr>
          <a:lstStyle/>
          <a:p>
            <a:r>
              <a:rPr lang="en-GB" dirty="0"/>
              <a:t>UK’s first Bus Lane exempting use of </a:t>
            </a:r>
            <a:r>
              <a:rPr lang="en-GB" dirty="0">
                <a:hlinkClick r:id="rId3"/>
              </a:rPr>
              <a:t>Ultra Low Emission Vehicles</a:t>
            </a:r>
            <a:endParaRPr lang="en-GB" dirty="0"/>
          </a:p>
          <a:p>
            <a:r>
              <a:rPr lang="en-GB" dirty="0"/>
              <a:t>Opened in March 2018</a:t>
            </a:r>
          </a:p>
          <a:p>
            <a:r>
              <a:rPr lang="en-GB" dirty="0"/>
              <a:t>ANPR camera enforcement in place</a:t>
            </a:r>
          </a:p>
          <a:p>
            <a:r>
              <a:rPr lang="en-GB" dirty="0"/>
              <a:t>Up to 10 minute journey time savings during peak</a:t>
            </a:r>
          </a:p>
        </p:txBody>
      </p:sp>
    </p:spTree>
    <p:extLst>
      <p:ext uri="{BB962C8B-B14F-4D97-AF65-F5344CB8AC3E}">
        <p14:creationId xmlns:p14="http://schemas.microsoft.com/office/powerpoint/2010/main" val="406690410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dirty="0"/>
              <a:t>Hackney carriage electrification</a:t>
            </a:r>
          </a:p>
        </p:txBody>
      </p:sp>
      <p:pic>
        <p:nvPicPr>
          <p:cNvPr id="9" name="Content Placeholder 3"/>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6722523" y="1690688"/>
            <a:ext cx="2448098" cy="3670069"/>
          </a:xfrm>
        </p:spPr>
      </p:pic>
      <p:sp>
        <p:nvSpPr>
          <p:cNvPr id="6" name="Content Placeholder 3"/>
          <p:cNvSpPr txBox="1">
            <a:spLocks/>
          </p:cNvSpPr>
          <p:nvPr/>
        </p:nvSpPr>
        <p:spPr>
          <a:xfrm>
            <a:off x="341746" y="1719046"/>
            <a:ext cx="6380778" cy="4875718"/>
          </a:xfrm>
          <a:prstGeom prst="rect">
            <a:avLst/>
          </a:prstGeom>
          <a:ln w="19050">
            <a:noFill/>
          </a:ln>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2600" dirty="0">
                <a:hlinkClick r:id="rId4"/>
              </a:rPr>
              <a:t>Age and Specifications Policy </a:t>
            </a:r>
            <a:r>
              <a:rPr lang="en-GB" sz="2600" dirty="0"/>
              <a:t>requiring all taxis to be Euro 6 or Zero Emission Capable from 2020</a:t>
            </a:r>
          </a:p>
          <a:p>
            <a:r>
              <a:rPr lang="en-GB" sz="2600" dirty="0"/>
              <a:t>Largest </a:t>
            </a:r>
            <a:r>
              <a:rPr lang="en-GB" sz="2600" dirty="0">
                <a:hlinkClick r:id="rId5"/>
              </a:rPr>
              <a:t>electric taxi fleet</a:t>
            </a:r>
            <a:r>
              <a:rPr lang="en-GB" sz="2600" dirty="0"/>
              <a:t> outside London (26 with 100+ Euro 6)</a:t>
            </a:r>
          </a:p>
          <a:p>
            <a:r>
              <a:rPr lang="en-GB" sz="2600" dirty="0"/>
              <a:t>Comprehensive driver support:</a:t>
            </a:r>
          </a:p>
          <a:p>
            <a:pPr lvl="1"/>
            <a:r>
              <a:rPr lang="en-GB" sz="2200" dirty="0"/>
              <a:t>Free 30 day LEVC </a:t>
            </a:r>
            <a:r>
              <a:rPr lang="en-GB" sz="2200" dirty="0">
                <a:hlinkClick r:id="rId6"/>
              </a:rPr>
              <a:t>Electric Taxi Trial </a:t>
            </a:r>
            <a:endParaRPr lang="en-GB" sz="2200" dirty="0"/>
          </a:p>
          <a:p>
            <a:pPr lvl="1"/>
            <a:r>
              <a:rPr lang="en-GB" sz="2200" dirty="0"/>
              <a:t>Dedicated taxi charge point installations adjacent to city centre taxi ranks</a:t>
            </a:r>
          </a:p>
          <a:p>
            <a:pPr lvl="1"/>
            <a:r>
              <a:rPr lang="en-GB" sz="2200" dirty="0"/>
              <a:t>£3,464 </a:t>
            </a:r>
            <a:r>
              <a:rPr lang="en-GB" sz="2200" dirty="0">
                <a:hlinkClick r:id="rId7"/>
              </a:rPr>
              <a:t>grant support </a:t>
            </a:r>
            <a:r>
              <a:rPr lang="en-GB" sz="2200" dirty="0"/>
              <a:t>for licensing fees, MOT, insurance, livery and new meters</a:t>
            </a:r>
          </a:p>
          <a:p>
            <a:pPr lvl="1"/>
            <a:r>
              <a:rPr lang="en-GB" sz="2200" dirty="0"/>
              <a:t>Regular driver </a:t>
            </a:r>
            <a:r>
              <a:rPr lang="en-GB" sz="2200" dirty="0">
                <a:hlinkClick r:id="rId8"/>
              </a:rPr>
              <a:t>newsletters</a:t>
            </a:r>
            <a:r>
              <a:rPr lang="en-GB" sz="2200" dirty="0"/>
              <a:t> and events</a:t>
            </a:r>
          </a:p>
        </p:txBody>
      </p:sp>
      <p:pic>
        <p:nvPicPr>
          <p:cNvPr id="10" name="Content Placeholder 4"/>
          <p:cNvPicPr>
            <a:picLocks noChangeAspect="1"/>
          </p:cNvPicPr>
          <p:nvPr/>
        </p:nvPicPr>
        <p:blipFill rotWithShape="1">
          <a:blip r:embed="rId9" cstate="print">
            <a:extLst>
              <a:ext uri="{28A0092B-C50C-407E-A947-70E740481C1C}">
                <a14:useLocalDpi xmlns:a14="http://schemas.microsoft.com/office/drawing/2010/main" val="0"/>
              </a:ext>
            </a:extLst>
          </a:blip>
          <a:srcRect t="12989" b="29879"/>
          <a:stretch/>
        </p:blipFill>
        <p:spPr>
          <a:xfrm>
            <a:off x="9313866" y="1690688"/>
            <a:ext cx="2336223" cy="1780067"/>
          </a:xfrm>
          <a:prstGeom prst="rect">
            <a:avLst/>
          </a:prstGeom>
        </p:spPr>
      </p:pic>
      <p:pic>
        <p:nvPicPr>
          <p:cNvPr id="11" name="Picture 10"/>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9325839" y="3606272"/>
            <a:ext cx="2312276" cy="1734207"/>
          </a:xfrm>
          <a:prstGeom prst="rect">
            <a:avLst/>
          </a:prstGeom>
        </p:spPr>
      </p:pic>
    </p:spTree>
    <p:extLst>
      <p:ext uri="{BB962C8B-B14F-4D97-AF65-F5344CB8AC3E}">
        <p14:creationId xmlns:p14="http://schemas.microsoft.com/office/powerpoint/2010/main" val="244466574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73652" y="322094"/>
            <a:ext cx="10515600" cy="1011854"/>
          </a:xfrm>
        </p:spPr>
        <p:txBody>
          <a:bodyPr>
            <a:normAutofit/>
          </a:bodyPr>
          <a:lstStyle/>
          <a:p>
            <a:r>
              <a:rPr lang="en-GB" b="1" dirty="0"/>
              <a:t>3. Electrification of Council fleet</a:t>
            </a:r>
          </a:p>
        </p:txBody>
      </p:sp>
      <p:pic>
        <p:nvPicPr>
          <p:cNvPr id="6" name="Picture 5"/>
          <p:cNvPicPr>
            <a:picLocks noChangeAspect="1"/>
          </p:cNvPicPr>
          <p:nvPr/>
        </p:nvPicPr>
        <p:blipFill rotWithShape="1">
          <a:blip r:embed="rId3" cstate="print">
            <a:extLst>
              <a:ext uri="{28A0092B-C50C-407E-A947-70E740481C1C}">
                <a14:useLocalDpi xmlns:a14="http://schemas.microsoft.com/office/drawing/2010/main" val="0"/>
              </a:ext>
            </a:extLst>
          </a:blip>
          <a:srcRect t="7115"/>
          <a:stretch/>
        </p:blipFill>
        <p:spPr>
          <a:xfrm>
            <a:off x="8137235" y="1234479"/>
            <a:ext cx="3793791" cy="2351768"/>
          </a:xfrm>
          <a:prstGeom prst="rect">
            <a:avLst/>
          </a:prstGeom>
        </p:spPr>
      </p:pic>
      <p:sp>
        <p:nvSpPr>
          <p:cNvPr id="3" name="Content Placeholder 2"/>
          <p:cNvSpPr>
            <a:spLocks noGrp="1"/>
          </p:cNvSpPr>
          <p:nvPr>
            <p:ph sz="half" idx="1"/>
          </p:nvPr>
        </p:nvSpPr>
        <p:spPr>
          <a:xfrm>
            <a:off x="773652" y="1333948"/>
            <a:ext cx="7003366" cy="4859587"/>
          </a:xfrm>
        </p:spPr>
        <p:txBody>
          <a:bodyPr>
            <a:normAutofit lnSpcReduction="10000"/>
          </a:bodyPr>
          <a:lstStyle/>
          <a:p>
            <a:r>
              <a:rPr lang="en-GB" dirty="0">
                <a:hlinkClick r:id="rId4"/>
              </a:rPr>
              <a:t>Leading by example</a:t>
            </a:r>
            <a:r>
              <a:rPr lang="en-GB" dirty="0"/>
              <a:t> to convert vehicles to zero emissions</a:t>
            </a:r>
          </a:p>
          <a:p>
            <a:r>
              <a:rPr lang="en-GB" dirty="0"/>
              <a:t>140 fully electric vehicles in operation - cars, vans, cage tippers, sweepers and minibuses </a:t>
            </a:r>
          </a:p>
          <a:p>
            <a:r>
              <a:rPr lang="en-GB" dirty="0"/>
              <a:t>Quick wins first (based on cost, mileage and payload) and buy in secured so difficult conversions made easier</a:t>
            </a:r>
          </a:p>
          <a:p>
            <a:r>
              <a:rPr lang="en-GB" dirty="0"/>
              <a:t>World’s first </a:t>
            </a:r>
            <a:r>
              <a:rPr lang="en-GB" dirty="0">
                <a:hlinkClick r:id="rId5"/>
              </a:rPr>
              <a:t>eRCVs</a:t>
            </a:r>
            <a:r>
              <a:rPr lang="en-GB" dirty="0"/>
              <a:t> arriving Sept ‘20</a:t>
            </a:r>
          </a:p>
          <a:p>
            <a:r>
              <a:rPr lang="en-GB" dirty="0"/>
              <a:t>Council run aftercare services via </a:t>
            </a:r>
            <a:r>
              <a:rPr lang="en-GB" dirty="0">
                <a:hlinkClick r:id="rId6"/>
              </a:rPr>
              <a:t>Nottingham Electric Vehicle Services Centre </a:t>
            </a:r>
            <a:r>
              <a:rPr lang="en-GB" dirty="0"/>
              <a:t>opening in autumn </a:t>
            </a:r>
          </a:p>
          <a:p>
            <a:pPr marL="0" indent="0">
              <a:buNone/>
            </a:pPr>
            <a:endParaRPr lang="en-GB" dirty="0"/>
          </a:p>
        </p:txBody>
      </p:sp>
      <p:pic>
        <p:nvPicPr>
          <p:cNvPr id="5" name="Picture 4"/>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137235" y="3689850"/>
            <a:ext cx="3793791" cy="2134007"/>
          </a:xfrm>
          <a:prstGeom prst="rect">
            <a:avLst/>
          </a:prstGeom>
        </p:spPr>
      </p:pic>
    </p:spTree>
    <p:extLst>
      <p:ext uri="{BB962C8B-B14F-4D97-AF65-F5344CB8AC3E}">
        <p14:creationId xmlns:p14="http://schemas.microsoft.com/office/powerpoint/2010/main" val="86825378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15344"/>
            <a:ext cx="10515600" cy="1016788"/>
          </a:xfrm>
        </p:spPr>
        <p:txBody>
          <a:bodyPr>
            <a:normAutofit/>
          </a:bodyPr>
          <a:lstStyle/>
          <a:p>
            <a:r>
              <a:rPr lang="en-GB" sz="3200" b="1" dirty="0"/>
              <a:t>Joining up thinking on transport, energy and housing</a:t>
            </a:r>
          </a:p>
        </p:txBody>
      </p:sp>
      <p:pic>
        <p:nvPicPr>
          <p:cNvPr id="6" name="Picture 5"/>
          <p:cNvPicPr>
            <a:picLocks noChangeAspect="1"/>
          </p:cNvPicPr>
          <p:nvPr/>
        </p:nvPicPr>
        <p:blipFill rotWithShape="1">
          <a:blip r:embed="rId3"/>
          <a:srcRect l="17426" t="23344" r="18643" b="4603"/>
          <a:stretch/>
        </p:blipFill>
        <p:spPr>
          <a:xfrm>
            <a:off x="838200" y="1132132"/>
            <a:ext cx="8894618" cy="5638816"/>
          </a:xfrm>
          <a:prstGeom prst="rect">
            <a:avLst/>
          </a:prstGeom>
        </p:spPr>
      </p:pic>
    </p:spTree>
    <p:extLst>
      <p:ext uri="{BB962C8B-B14F-4D97-AF65-F5344CB8AC3E}">
        <p14:creationId xmlns:p14="http://schemas.microsoft.com/office/powerpoint/2010/main" val="380585681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dirty="0"/>
              <a:t>Contact</a:t>
            </a:r>
          </a:p>
        </p:txBody>
      </p:sp>
      <p:sp>
        <p:nvSpPr>
          <p:cNvPr id="4" name="Text Placeholder 3"/>
          <p:cNvSpPr txBox="1">
            <a:spLocks noGrp="1"/>
          </p:cNvSpPr>
          <p:nvPr>
            <p:ph type="body" sz="quarter" idx="10"/>
          </p:nvPr>
        </p:nvSpPr>
        <p:spPr>
          <a:xfrm>
            <a:off x="1403465" y="2377440"/>
            <a:ext cx="7548030" cy="3576364"/>
          </a:xfrm>
          <a:prstGeom prst="rect">
            <a:avLst/>
          </a:prstGeom>
          <a:solidFill>
            <a:schemeClr val="bg1"/>
          </a:solidFill>
        </p:spPr>
        <p:txBody>
          <a:bodyPr wrap="square" rtlCol="0">
            <a:spAutoFit/>
          </a:bodyPr>
          <a:lstStyle/>
          <a:p>
            <a:pPr marL="0" indent="0">
              <a:buNone/>
            </a:pPr>
            <a:r>
              <a:rPr lang="en-GB" b="1" dirty="0"/>
              <a:t>Rasita Chudasama</a:t>
            </a:r>
          </a:p>
          <a:p>
            <a:pPr marL="0" indent="0">
              <a:buNone/>
            </a:pPr>
            <a:r>
              <a:rPr lang="en-GB" b="1" dirty="0">
                <a:hlinkClick r:id="rId3"/>
              </a:rPr>
              <a:t>Rasita.Chudasama@nottinghamcity.gov.uk</a:t>
            </a:r>
            <a:r>
              <a:rPr lang="en-GB" b="1" dirty="0"/>
              <a:t> </a:t>
            </a:r>
          </a:p>
          <a:p>
            <a:pPr marL="0" indent="0">
              <a:buNone/>
            </a:pPr>
            <a:endParaRPr lang="en-GB" b="1" dirty="0"/>
          </a:p>
          <a:p>
            <a:pPr marL="0" indent="0">
              <a:buNone/>
            </a:pPr>
            <a:r>
              <a:rPr lang="en-GB" b="1" dirty="0">
                <a:hlinkClick r:id="rId4"/>
              </a:rPr>
              <a:t>www.transportnottingham.com</a:t>
            </a:r>
            <a:r>
              <a:rPr lang="en-GB" b="1" dirty="0"/>
              <a:t> </a:t>
            </a:r>
          </a:p>
          <a:p>
            <a:pPr marL="0" indent="0">
              <a:buNone/>
            </a:pPr>
            <a:r>
              <a:rPr lang="en-GB" b="1" dirty="0"/>
              <a:t>      @</a:t>
            </a:r>
            <a:r>
              <a:rPr lang="en-GB" b="1" dirty="0" err="1"/>
              <a:t>transport_nottm</a:t>
            </a:r>
            <a:endParaRPr lang="en-GB" b="1" dirty="0"/>
          </a:p>
          <a:p>
            <a:pPr marL="0" indent="0">
              <a:buNone/>
            </a:pPr>
            <a:endParaRPr lang="en-GB" b="1" dirty="0"/>
          </a:p>
          <a:p>
            <a:endParaRPr lang="en-GB" b="1" dirty="0"/>
          </a:p>
        </p:txBody>
      </p:sp>
      <p:pic>
        <p:nvPicPr>
          <p:cNvPr id="5" name="Picture 4"/>
          <p:cNvPicPr>
            <a:picLocks noChangeAspect="1"/>
          </p:cNvPicPr>
          <p:nvPr/>
        </p:nvPicPr>
        <p:blipFill>
          <a:blip r:embed="rId5"/>
          <a:stretch>
            <a:fillRect/>
          </a:stretch>
        </p:blipFill>
        <p:spPr>
          <a:xfrm>
            <a:off x="1540969" y="4485474"/>
            <a:ext cx="466077" cy="432786"/>
          </a:xfrm>
          <a:prstGeom prst="rect">
            <a:avLst/>
          </a:prstGeom>
        </p:spPr>
      </p:pic>
    </p:spTree>
    <p:extLst>
      <p:ext uri="{BB962C8B-B14F-4D97-AF65-F5344CB8AC3E}">
        <p14:creationId xmlns:p14="http://schemas.microsoft.com/office/powerpoint/2010/main" val="22363502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dirty="0"/>
              <a:t>Contents</a:t>
            </a:r>
          </a:p>
        </p:txBody>
      </p:sp>
      <p:sp>
        <p:nvSpPr>
          <p:cNvPr id="3" name="Text Placeholder 2"/>
          <p:cNvSpPr>
            <a:spLocks noGrp="1"/>
          </p:cNvSpPr>
          <p:nvPr>
            <p:ph type="body" sz="quarter" idx="10"/>
          </p:nvPr>
        </p:nvSpPr>
        <p:spPr>
          <a:xfrm>
            <a:off x="838199" y="1857149"/>
            <a:ext cx="10650239" cy="4441825"/>
          </a:xfrm>
        </p:spPr>
        <p:txBody>
          <a:bodyPr>
            <a:normAutofit/>
          </a:bodyPr>
          <a:lstStyle/>
          <a:p>
            <a:r>
              <a:rPr lang="en-GB" dirty="0"/>
              <a:t>Context</a:t>
            </a:r>
          </a:p>
          <a:p>
            <a:r>
              <a:rPr lang="en-GB" dirty="0"/>
              <a:t>Carbon Neutral Plan 2028</a:t>
            </a:r>
          </a:p>
          <a:p>
            <a:r>
              <a:rPr lang="en-GB" dirty="0"/>
              <a:t>Nottingham case studies</a:t>
            </a:r>
          </a:p>
          <a:p>
            <a:pPr marL="914400" lvl="1" indent="-457200">
              <a:buFont typeface="+mj-lt"/>
              <a:buAutoNum type="arabicPeriod"/>
            </a:pPr>
            <a:r>
              <a:rPr lang="en-GB" dirty="0"/>
              <a:t>Workplace Parking Levy and public transport investment package</a:t>
            </a:r>
          </a:p>
          <a:p>
            <a:pPr marL="914400" lvl="1" indent="-457200">
              <a:buFont typeface="+mj-lt"/>
              <a:buAutoNum type="arabicPeriod"/>
            </a:pPr>
            <a:r>
              <a:rPr lang="en-GB" dirty="0"/>
              <a:t>Go Ultra Low Nottingham programme (promoting electric vehicle use): Charge Point network, Workplace Travel Service, ULEV bus lane and Electric Taxi programme</a:t>
            </a:r>
          </a:p>
          <a:p>
            <a:pPr marL="914400" lvl="1" indent="-457200">
              <a:buFont typeface="+mj-lt"/>
              <a:buAutoNum type="arabicPeriod"/>
            </a:pPr>
            <a:r>
              <a:rPr lang="en-GB" dirty="0"/>
              <a:t>Leading by example – Council’s municipal fleet electrification</a:t>
            </a:r>
          </a:p>
          <a:p>
            <a:r>
              <a:rPr lang="en-GB" dirty="0"/>
              <a:t>Integrating energy and transport</a:t>
            </a:r>
          </a:p>
        </p:txBody>
      </p:sp>
    </p:spTree>
    <p:extLst>
      <p:ext uri="{BB962C8B-B14F-4D97-AF65-F5344CB8AC3E}">
        <p14:creationId xmlns:p14="http://schemas.microsoft.com/office/powerpoint/2010/main" val="30078358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dirty="0"/>
              <a:t>Context</a:t>
            </a:r>
          </a:p>
        </p:txBody>
      </p:sp>
      <p:sp>
        <p:nvSpPr>
          <p:cNvPr id="3" name="Content Placeholder 2"/>
          <p:cNvSpPr>
            <a:spLocks noGrp="1"/>
          </p:cNvSpPr>
          <p:nvPr>
            <p:ph sz="half" idx="1"/>
          </p:nvPr>
        </p:nvSpPr>
        <p:spPr>
          <a:xfrm>
            <a:off x="533400" y="1690688"/>
            <a:ext cx="5954486" cy="4839421"/>
          </a:xfrm>
        </p:spPr>
        <p:txBody>
          <a:bodyPr>
            <a:normAutofit fontScale="85000" lnSpcReduction="20000"/>
          </a:bodyPr>
          <a:lstStyle/>
          <a:p>
            <a:r>
              <a:rPr lang="en-GB" sz="3000" b="1" dirty="0"/>
              <a:t>Unitary</a:t>
            </a:r>
            <a:r>
              <a:rPr lang="en-GB" sz="3000" dirty="0"/>
              <a:t> authority responsible for all local authority services.</a:t>
            </a:r>
          </a:p>
          <a:p>
            <a:r>
              <a:rPr lang="en-GB" sz="3000" dirty="0"/>
              <a:t>Surrounded by </a:t>
            </a:r>
            <a:r>
              <a:rPr lang="en-GB" sz="3000" b="1" dirty="0"/>
              <a:t>two-tier</a:t>
            </a:r>
            <a:r>
              <a:rPr lang="en-GB" sz="3000" dirty="0"/>
              <a:t> County and Districts</a:t>
            </a:r>
          </a:p>
          <a:p>
            <a:r>
              <a:rPr lang="en-GB" sz="3000" b="1" dirty="0" err="1"/>
              <a:t>Underbounded</a:t>
            </a:r>
            <a:r>
              <a:rPr lang="en-GB" sz="3000" dirty="0"/>
              <a:t> (City population: 320,000 within a conurbation of 700,000)</a:t>
            </a:r>
          </a:p>
          <a:p>
            <a:r>
              <a:rPr lang="en-GB" sz="3000" b="1" dirty="0"/>
              <a:t>Strong Leader model </a:t>
            </a:r>
            <a:r>
              <a:rPr lang="en-GB" sz="3000" dirty="0"/>
              <a:t>but no City Region Mayor</a:t>
            </a:r>
          </a:p>
          <a:p>
            <a:r>
              <a:rPr lang="en-GB" sz="3000" b="1" dirty="0"/>
              <a:t>Public ownership </a:t>
            </a:r>
            <a:r>
              <a:rPr lang="en-GB" sz="3000" dirty="0"/>
              <a:t>of transport assets e.g. local bus company, car parks</a:t>
            </a:r>
          </a:p>
          <a:p>
            <a:r>
              <a:rPr lang="en-GB" sz="3000" dirty="0"/>
              <a:t>Focus on delivering </a:t>
            </a:r>
            <a:r>
              <a:rPr lang="en-GB" sz="3000" b="1" dirty="0"/>
              <a:t>integrated transport </a:t>
            </a:r>
            <a:r>
              <a:rPr lang="en-GB" sz="3000" dirty="0"/>
              <a:t>for past two decades</a:t>
            </a:r>
          </a:p>
        </p:txBody>
      </p:sp>
      <p:pic>
        <p:nvPicPr>
          <p:cNvPr id="6" name="Picture 6" descr="City, GN, TTWA"/>
          <p:cNvPicPr>
            <a:picLocks noGrp="1" noChangeAspect="1" noChangeArrowheads="1"/>
          </p:cNvPicPr>
          <p:nvPr>
            <p:ph sz="half" idx="2"/>
          </p:nvPr>
        </p:nvPicPr>
        <p:blipFill>
          <a:blip r:embed="rId2" cstate="print">
            <a:extLst>
              <a:ext uri="{28A0092B-C50C-407E-A947-70E740481C1C}">
                <a14:useLocalDpi xmlns:a14="http://schemas.microsoft.com/office/drawing/2010/main" val="0"/>
              </a:ext>
            </a:extLst>
          </a:blip>
          <a:srcRect l="1685" t="1904" r="11787" b="2380"/>
          <a:stretch>
            <a:fillRect/>
          </a:stretch>
        </p:blipFill>
        <p:spPr bwMode="auto">
          <a:xfrm>
            <a:off x="6574971" y="1476084"/>
            <a:ext cx="5344885" cy="41866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8408886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a:r>
              <a:rPr lang="en-GB" b="1" dirty="0"/>
              <a:t>Carbon Neutral Plan</a:t>
            </a:r>
          </a:p>
        </p:txBody>
      </p:sp>
      <p:sp>
        <p:nvSpPr>
          <p:cNvPr id="4" name="Content Placeholder 3"/>
          <p:cNvSpPr>
            <a:spLocks noGrp="1"/>
          </p:cNvSpPr>
          <p:nvPr>
            <p:ph sz="half" idx="2"/>
          </p:nvPr>
        </p:nvSpPr>
        <p:spPr>
          <a:xfrm>
            <a:off x="4060371" y="1847396"/>
            <a:ext cx="7543800" cy="4125232"/>
          </a:xfrm>
        </p:spPr>
        <p:txBody>
          <a:bodyPr>
            <a:normAutofit lnSpcReduction="10000"/>
          </a:bodyPr>
          <a:lstStyle/>
          <a:p>
            <a:r>
              <a:rPr lang="en-GB" dirty="0"/>
              <a:t>Ambitious target for Nottingham to be carbon neutral by 2028</a:t>
            </a:r>
          </a:p>
          <a:p>
            <a:r>
              <a:rPr lang="en-GB" dirty="0"/>
              <a:t>Action Plan published in June 2020</a:t>
            </a:r>
          </a:p>
          <a:p>
            <a:r>
              <a:rPr lang="en-GB" dirty="0"/>
              <a:t>Reduction themes include:</a:t>
            </a:r>
          </a:p>
          <a:p>
            <a:pPr lvl="1"/>
            <a:r>
              <a:rPr lang="en-GB" dirty="0"/>
              <a:t>Transport</a:t>
            </a:r>
          </a:p>
          <a:p>
            <a:pPr lvl="1"/>
            <a:r>
              <a:rPr lang="en-GB" dirty="0"/>
              <a:t>Built Environment</a:t>
            </a:r>
          </a:p>
          <a:p>
            <a:pPr lvl="1"/>
            <a:r>
              <a:rPr lang="en-GB" dirty="0"/>
              <a:t>Energy Generation</a:t>
            </a:r>
          </a:p>
          <a:p>
            <a:pPr lvl="1"/>
            <a:r>
              <a:rPr lang="en-GB" dirty="0"/>
              <a:t>Waste and Water</a:t>
            </a:r>
          </a:p>
          <a:p>
            <a:pPr lvl="1"/>
            <a:r>
              <a:rPr lang="en-GB" dirty="0"/>
              <a:t>Consumption</a:t>
            </a:r>
          </a:p>
          <a:p>
            <a:r>
              <a:rPr lang="en-GB" dirty="0">
                <a:hlinkClick r:id="rId4"/>
              </a:rPr>
              <a:t>https://www.nottinghamcity.gov.uk/cn2028</a:t>
            </a:r>
            <a:endParaRPr lang="en-GB" dirty="0"/>
          </a:p>
        </p:txBody>
      </p:sp>
    </p:spTree>
    <p:extLst>
      <p:ext uri="{BB962C8B-B14F-4D97-AF65-F5344CB8AC3E}">
        <p14:creationId xmlns:p14="http://schemas.microsoft.com/office/powerpoint/2010/main" val="208995511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06400" y="365125"/>
            <a:ext cx="11309350" cy="1325563"/>
          </a:xfrm>
        </p:spPr>
        <p:txBody>
          <a:bodyPr>
            <a:noAutofit/>
          </a:bodyPr>
          <a:lstStyle/>
          <a:p>
            <a:r>
              <a:rPr lang="en-GB" b="1" dirty="0">
                <a:latin typeface="Arial" panose="020B0604020202020204" pitchFamily="34" charset="0"/>
                <a:cs typeface="Arial" panose="020B0604020202020204" pitchFamily="34" charset="0"/>
              </a:rPr>
              <a:t>Nottingham’s transport carbon emissions  </a:t>
            </a:r>
          </a:p>
        </p:txBody>
      </p:sp>
      <p:graphicFrame>
        <p:nvGraphicFramePr>
          <p:cNvPr id="9" name="Chart 8"/>
          <p:cNvGraphicFramePr>
            <a:graphicFrameLocks/>
          </p:cNvGraphicFramePr>
          <p:nvPr>
            <p:extLst/>
          </p:nvPr>
        </p:nvGraphicFramePr>
        <p:xfrm>
          <a:off x="5991367" y="1436914"/>
          <a:ext cx="5362433" cy="4874985"/>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6" name="Content Placeholder 5"/>
          <p:cNvGraphicFramePr>
            <a:graphicFrameLocks noGrp="1"/>
          </p:cNvGraphicFramePr>
          <p:nvPr>
            <p:ph idx="1"/>
            <p:extLst>
              <p:ext uri="{D42A27DB-BD31-4B8C-83A1-F6EECF244321}">
                <p14:modId xmlns:p14="http://schemas.microsoft.com/office/powerpoint/2010/main" val="2590256328"/>
              </p:ext>
            </p:extLst>
          </p:nvPr>
        </p:nvGraphicFramePr>
        <p:xfrm>
          <a:off x="666751" y="1436914"/>
          <a:ext cx="4962666" cy="4740049"/>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0" name="Chart 9"/>
          <p:cNvGraphicFramePr>
            <a:graphicFrameLocks/>
          </p:cNvGraphicFramePr>
          <p:nvPr>
            <p:extLst>
              <p:ext uri="{D42A27DB-BD31-4B8C-83A1-F6EECF244321}">
                <p14:modId xmlns:p14="http://schemas.microsoft.com/office/powerpoint/2010/main" val="1370483903"/>
              </p:ext>
            </p:extLst>
          </p:nvPr>
        </p:nvGraphicFramePr>
        <p:xfrm>
          <a:off x="6381750" y="1616364"/>
          <a:ext cx="5334000" cy="4560599"/>
        </p:xfrm>
        <a:graphic>
          <a:graphicData uri="http://schemas.openxmlformats.org/drawingml/2006/chart">
            <c:chart xmlns:c="http://schemas.openxmlformats.org/drawingml/2006/chart" xmlns:r="http://schemas.openxmlformats.org/officeDocument/2006/relationships" r:id="rId5"/>
          </a:graphicData>
        </a:graphic>
      </p:graphicFrame>
    </p:spTree>
    <p:extLst>
      <p:ext uri="{BB962C8B-B14F-4D97-AF65-F5344CB8AC3E}">
        <p14:creationId xmlns:p14="http://schemas.microsoft.com/office/powerpoint/2010/main" val="337749429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dirty="0"/>
              <a:t>1. Workplace Parking Levy</a:t>
            </a:r>
          </a:p>
        </p:txBody>
      </p:sp>
      <p:sp>
        <p:nvSpPr>
          <p:cNvPr id="5" name="Text Placeholder 2"/>
          <p:cNvSpPr>
            <a:spLocks noGrp="1"/>
          </p:cNvSpPr>
          <p:nvPr>
            <p:ph type="body" sz="quarter" idx="10"/>
          </p:nvPr>
        </p:nvSpPr>
        <p:spPr>
          <a:xfrm>
            <a:off x="838200" y="1857149"/>
            <a:ext cx="7946571" cy="4441825"/>
          </a:xfrm>
        </p:spPr>
        <p:txBody>
          <a:bodyPr>
            <a:noAutofit/>
          </a:bodyPr>
          <a:lstStyle/>
          <a:p>
            <a:r>
              <a:rPr lang="en-GB" altLang="en-US" sz="2600" dirty="0"/>
              <a:t>Congestion problem is mainly associated with peak period commuting</a:t>
            </a:r>
          </a:p>
          <a:p>
            <a:r>
              <a:rPr lang="en-GB" altLang="en-US" sz="2600" dirty="0">
                <a:hlinkClick r:id="rId3"/>
              </a:rPr>
              <a:t>WPL</a:t>
            </a:r>
            <a:r>
              <a:rPr lang="en-GB" altLang="en-US" sz="2600" dirty="0"/>
              <a:t> simpler to introduce than Road User Charging</a:t>
            </a:r>
          </a:p>
          <a:p>
            <a:r>
              <a:rPr lang="en-GB" altLang="en-US" sz="2600" dirty="0"/>
              <a:t>Been operating within Council administrative boundary since 2012</a:t>
            </a:r>
          </a:p>
          <a:p>
            <a:r>
              <a:rPr lang="en-GB" altLang="en-US" sz="2600" dirty="0"/>
              <a:t>Charge applies to employers with more than 10 commuter parking places – 25,000 spaces</a:t>
            </a:r>
          </a:p>
          <a:p>
            <a:r>
              <a:rPr lang="en-GB" altLang="en-US" sz="2600" dirty="0"/>
              <a:t>Revenue ring fenced for local transport improvements (£80m raised)</a:t>
            </a:r>
            <a:endParaRPr lang="en-GB" sz="2600" dirty="0"/>
          </a:p>
        </p:txBody>
      </p:sp>
    </p:spTree>
    <p:extLst>
      <p:ext uri="{BB962C8B-B14F-4D97-AF65-F5344CB8AC3E}">
        <p14:creationId xmlns:p14="http://schemas.microsoft.com/office/powerpoint/2010/main" val="348886343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331029" y="370115"/>
            <a:ext cx="7304314" cy="1245235"/>
          </a:xfrm>
        </p:spPr>
        <p:txBody>
          <a:bodyPr/>
          <a:lstStyle/>
          <a:p>
            <a:r>
              <a:rPr lang="en-GB" b="1" dirty="0"/>
              <a:t>WPL investment package</a:t>
            </a:r>
          </a:p>
        </p:txBody>
      </p:sp>
      <p:sp>
        <p:nvSpPr>
          <p:cNvPr id="4" name="Content Placeholder 3"/>
          <p:cNvSpPr>
            <a:spLocks noGrp="1"/>
          </p:cNvSpPr>
          <p:nvPr>
            <p:ph sz="half" idx="2"/>
          </p:nvPr>
        </p:nvSpPr>
        <p:spPr>
          <a:xfrm>
            <a:off x="3331029" y="1728535"/>
            <a:ext cx="7304314" cy="4626429"/>
          </a:xfrm>
        </p:spPr>
        <p:txBody>
          <a:bodyPr>
            <a:normAutofit/>
          </a:bodyPr>
          <a:lstStyle/>
          <a:p>
            <a:r>
              <a:rPr lang="en-GB" dirty="0"/>
              <a:t>Extending the </a:t>
            </a:r>
            <a:r>
              <a:rPr lang="en-GB" dirty="0">
                <a:hlinkClick r:id="rId2"/>
              </a:rPr>
              <a:t>Nottingham Express Transit </a:t>
            </a:r>
            <a:r>
              <a:rPr lang="en-GB" dirty="0"/>
              <a:t>tram system £500m (NET Phase 2)</a:t>
            </a:r>
          </a:p>
          <a:p>
            <a:endParaRPr lang="en-GB" dirty="0"/>
          </a:p>
          <a:p>
            <a:r>
              <a:rPr lang="en-GB" dirty="0"/>
              <a:t>Redevelopment of </a:t>
            </a:r>
            <a:r>
              <a:rPr lang="en-GB" dirty="0">
                <a:hlinkClick r:id="rId3"/>
              </a:rPr>
              <a:t>Nottingham Station</a:t>
            </a:r>
            <a:r>
              <a:rPr lang="en-GB" dirty="0"/>
              <a:t> into a 21</a:t>
            </a:r>
            <a:r>
              <a:rPr lang="en-GB" baseline="30000" dirty="0"/>
              <a:t>st</a:t>
            </a:r>
            <a:r>
              <a:rPr lang="en-GB" dirty="0"/>
              <a:t> century transport hub £60m</a:t>
            </a:r>
          </a:p>
          <a:p>
            <a:pPr marL="0" indent="0">
              <a:buNone/>
            </a:pPr>
            <a:endParaRPr lang="en-GB" dirty="0"/>
          </a:p>
          <a:p>
            <a:r>
              <a:rPr lang="en-GB" dirty="0"/>
              <a:t>Investment in 58 electric buses for </a:t>
            </a:r>
            <a:r>
              <a:rPr lang="en-GB" dirty="0" err="1"/>
              <a:t>Linkbus</a:t>
            </a:r>
            <a:r>
              <a:rPr lang="en-GB" dirty="0"/>
              <a:t> network £20m</a:t>
            </a:r>
          </a:p>
        </p:txBody>
      </p:sp>
      <p:pic>
        <p:nvPicPr>
          <p:cNvPr id="8" name="Picture 4"/>
          <p:cNvPicPr>
            <a:picLocks noGrp="1" noChangeAspect="1" noChangeArrowheads="1"/>
          </p:cNvPicPr>
          <p:nvPr>
            <p:ph sz="half" idx="1"/>
          </p:nvPr>
        </p:nvPicPr>
        <p:blipFill>
          <a:blip r:embed="rId4">
            <a:extLst>
              <a:ext uri="{28A0092B-C50C-407E-A947-70E740481C1C}">
                <a14:useLocalDpi xmlns:a14="http://schemas.microsoft.com/office/drawing/2010/main" val="0"/>
              </a:ext>
            </a:extLst>
          </a:blip>
          <a:srcRect/>
          <a:stretch>
            <a:fillRect/>
          </a:stretch>
        </p:blipFill>
        <p:spPr bwMode="auto">
          <a:xfrm>
            <a:off x="273907" y="626976"/>
            <a:ext cx="2970036" cy="1978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Picture 7"/>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73908" y="2672115"/>
            <a:ext cx="2970035" cy="20532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1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73907" y="4773815"/>
            <a:ext cx="2970036" cy="19793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4547553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974391"/>
          </a:xfrm>
        </p:spPr>
        <p:txBody>
          <a:bodyPr/>
          <a:lstStyle/>
          <a:p>
            <a:r>
              <a:rPr lang="en-GB" b="1" dirty="0"/>
              <a:t>2. Go Ultra Low Investment: £10m + </a:t>
            </a:r>
          </a:p>
        </p:txBody>
      </p:sp>
      <p:sp>
        <p:nvSpPr>
          <p:cNvPr id="5" name="Footer Placeholder 4"/>
          <p:cNvSpPr>
            <a:spLocks noGrp="1"/>
          </p:cNvSpPr>
          <p:nvPr>
            <p:ph type="ftr" sz="quarter" idx="11"/>
          </p:nvPr>
        </p:nvSpPr>
        <p:spPr/>
        <p:txBody>
          <a:bodyPr/>
          <a:lstStyle/>
          <a:p>
            <a:r>
              <a:rPr lang="en-GB" dirty="0"/>
              <a:t>transportnottingham.com @</a:t>
            </a:r>
            <a:r>
              <a:rPr lang="en-GB" dirty="0" err="1"/>
              <a:t>Transport_Nottm</a:t>
            </a:r>
            <a:endParaRPr lang="en-GB" dirty="0"/>
          </a:p>
        </p:txBody>
      </p:sp>
      <p:graphicFrame>
        <p:nvGraphicFramePr>
          <p:cNvPr id="6" name="Content Placeholder 3"/>
          <p:cNvGraphicFramePr>
            <a:graphicFrameLocks/>
          </p:cNvGraphicFramePr>
          <p:nvPr>
            <p:extLst>
              <p:ext uri="{D42A27DB-BD31-4B8C-83A1-F6EECF244321}">
                <p14:modId xmlns:p14="http://schemas.microsoft.com/office/powerpoint/2010/main" val="485895683"/>
              </p:ext>
            </p:extLst>
          </p:nvPr>
        </p:nvGraphicFramePr>
        <p:xfrm>
          <a:off x="3699461" y="1447428"/>
          <a:ext cx="7654339" cy="1371600"/>
        </p:xfrm>
        <a:graphic>
          <a:graphicData uri="http://schemas.openxmlformats.org/drawingml/2006/table">
            <a:tbl>
              <a:tblPr firstRow="1" bandRow="1">
                <a:tableStyleId>{5C22544A-7EE6-4342-B048-85BDC9FD1C3A}</a:tableStyleId>
              </a:tblPr>
              <a:tblGrid>
                <a:gridCol w="7654339">
                  <a:extLst>
                    <a:ext uri="{9D8B030D-6E8A-4147-A177-3AD203B41FA5}">
                      <a16:colId xmlns:a16="http://schemas.microsoft.com/office/drawing/2014/main" val="1540147541"/>
                    </a:ext>
                  </a:extLst>
                </a:gridCol>
              </a:tblGrid>
              <a:tr h="1371076">
                <a:tc>
                  <a:txBody>
                    <a:bodyPr/>
                    <a:lstStyle/>
                    <a:p>
                      <a:r>
                        <a:rPr lang="en-GB" sz="1400" dirty="0"/>
                        <a:t>City</a:t>
                      </a:r>
                      <a:r>
                        <a:rPr lang="en-GB" sz="1400" baseline="0" dirty="0"/>
                        <a:t> </a:t>
                      </a:r>
                      <a:r>
                        <a:rPr lang="en-GB" sz="1400" dirty="0"/>
                        <a:t>- £6.1m (OLEV) + £2m (DEFRA)</a:t>
                      </a:r>
                    </a:p>
                    <a:p>
                      <a:pPr marL="285750" indent="-285750">
                        <a:buFont typeface="Arial" panose="020B0604020202020204" pitchFamily="34" charset="0"/>
                        <a:buChar char="•"/>
                      </a:pPr>
                      <a:r>
                        <a:rPr lang="en-GB" sz="1400" b="0" dirty="0"/>
                        <a:t>Public charge point network</a:t>
                      </a:r>
                    </a:p>
                    <a:p>
                      <a:pPr marL="285750" indent="-285750">
                        <a:buFont typeface="Arial" panose="020B0604020202020204" pitchFamily="34" charset="0"/>
                        <a:buChar char="•"/>
                      </a:pPr>
                      <a:r>
                        <a:rPr lang="en-GB" sz="1400" b="0" dirty="0"/>
                        <a:t>Workplace Travel Service </a:t>
                      </a:r>
                    </a:p>
                    <a:p>
                      <a:pPr marL="285750" indent="-285750">
                        <a:buFont typeface="Arial" panose="020B0604020202020204" pitchFamily="34" charset="0"/>
                        <a:buChar char="•"/>
                      </a:pPr>
                      <a:r>
                        <a:rPr lang="en-GB" sz="1400" b="0" baseline="0" dirty="0" err="1"/>
                        <a:t>Daleside</a:t>
                      </a:r>
                      <a:r>
                        <a:rPr lang="en-GB" sz="1400" b="0" baseline="0" dirty="0"/>
                        <a:t> Road bus lane exempting Ultra Low Emission Vehicles</a:t>
                      </a:r>
                    </a:p>
                    <a:p>
                      <a:pPr marL="285750" indent="-285750">
                        <a:buFont typeface="Arial" panose="020B0604020202020204" pitchFamily="34" charset="0"/>
                        <a:buChar char="•"/>
                      </a:pPr>
                      <a:r>
                        <a:rPr lang="en-GB" sz="1400" b="0" baseline="0" dirty="0"/>
                        <a:t>Public Sector fleet change</a:t>
                      </a:r>
                      <a:endParaRPr lang="en-GB" sz="1400" b="0" dirty="0"/>
                    </a:p>
                    <a:p>
                      <a:pPr marL="285750" indent="-285750">
                        <a:buFont typeface="Arial" panose="020B0604020202020204" pitchFamily="34" charset="0"/>
                        <a:buChar char="•"/>
                      </a:pPr>
                      <a:r>
                        <a:rPr lang="en-GB" sz="1400" b="0" dirty="0"/>
                        <a:t>Community experience</a:t>
                      </a:r>
                      <a:r>
                        <a:rPr lang="en-GB" sz="1400" b="0" baseline="0" dirty="0"/>
                        <a:t> events and information</a:t>
                      </a:r>
                    </a:p>
                  </a:txBody>
                  <a:tcPr>
                    <a:solidFill>
                      <a:schemeClr val="tx2">
                        <a:lumMod val="60000"/>
                        <a:lumOff val="40000"/>
                      </a:schemeClr>
                    </a:solidFill>
                  </a:tcPr>
                </a:tc>
                <a:extLst>
                  <a:ext uri="{0D108BD9-81ED-4DB2-BD59-A6C34878D82A}">
                    <a16:rowId xmlns:a16="http://schemas.microsoft.com/office/drawing/2014/main" val="1233353860"/>
                  </a:ext>
                </a:extLst>
              </a:tr>
            </a:tbl>
          </a:graphicData>
        </a:graphic>
      </p:graphicFrame>
      <p:pic>
        <p:nvPicPr>
          <p:cNvPr id="7" name="Picture 6"/>
          <p:cNvPicPr>
            <a:picLocks noChangeAspect="1"/>
          </p:cNvPicPr>
          <p:nvPr/>
        </p:nvPicPr>
        <p:blipFill rotWithShape="1">
          <a:blip r:embed="rId3" cstate="print">
            <a:extLst>
              <a:ext uri="{28A0092B-C50C-407E-A947-70E740481C1C}">
                <a14:useLocalDpi xmlns:a14="http://schemas.microsoft.com/office/drawing/2010/main" val="0"/>
              </a:ext>
            </a:extLst>
          </a:blip>
          <a:srcRect t="9935" b="5888"/>
          <a:stretch/>
        </p:blipFill>
        <p:spPr>
          <a:xfrm>
            <a:off x="963155" y="1469104"/>
            <a:ext cx="2402901" cy="1349924"/>
          </a:xfrm>
          <a:prstGeom prst="rect">
            <a:avLst/>
          </a:prstGeom>
        </p:spPr>
      </p:pic>
      <p:pic>
        <p:nvPicPr>
          <p:cNvPr id="8" name="Picture 2"/>
          <p:cNvPicPr>
            <a:picLocks noChangeAspect="1"/>
          </p:cNvPicPr>
          <p:nvPr/>
        </p:nvPicPr>
        <p:blipFill rotWithShape="1">
          <a:blip r:embed="rId4" cstate="print">
            <a:extLst>
              <a:ext uri="{28A0092B-C50C-407E-A947-70E740481C1C}">
                <a14:useLocalDpi xmlns:a14="http://schemas.microsoft.com/office/drawing/2010/main" val="0"/>
              </a:ext>
            </a:extLst>
          </a:blip>
          <a:srcRect t="15711" b="7770"/>
          <a:stretch/>
        </p:blipFill>
        <p:spPr bwMode="auto">
          <a:xfrm>
            <a:off x="976251" y="3006245"/>
            <a:ext cx="2389805"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9" name="Content Placeholder 3"/>
          <p:cNvGraphicFramePr>
            <a:graphicFrameLocks/>
          </p:cNvGraphicFramePr>
          <p:nvPr>
            <p:extLst>
              <p:ext uri="{D42A27DB-BD31-4B8C-83A1-F6EECF244321}">
                <p14:modId xmlns:p14="http://schemas.microsoft.com/office/powerpoint/2010/main" val="346403221"/>
              </p:ext>
            </p:extLst>
          </p:nvPr>
        </p:nvGraphicFramePr>
        <p:xfrm>
          <a:off x="3699460" y="3006245"/>
          <a:ext cx="7654339" cy="1371600"/>
        </p:xfrm>
        <a:graphic>
          <a:graphicData uri="http://schemas.openxmlformats.org/drawingml/2006/table">
            <a:tbl>
              <a:tblPr firstRow="1" bandRow="1">
                <a:tableStyleId>{5C22544A-7EE6-4342-B048-85BDC9FD1C3A}</a:tableStyleId>
              </a:tblPr>
              <a:tblGrid>
                <a:gridCol w="7654339">
                  <a:extLst>
                    <a:ext uri="{9D8B030D-6E8A-4147-A177-3AD203B41FA5}">
                      <a16:colId xmlns:a16="http://schemas.microsoft.com/office/drawing/2014/main" val="1540147541"/>
                    </a:ext>
                  </a:extLst>
                </a:gridCol>
              </a:tblGrid>
              <a:tr h="1345611">
                <a:tc>
                  <a:txBody>
                    <a:bodyPr/>
                    <a:lstStyle/>
                    <a:p>
                      <a:r>
                        <a:rPr lang="en-GB" sz="1400" dirty="0">
                          <a:solidFill>
                            <a:schemeClr val="bg1"/>
                          </a:solidFill>
                        </a:rPr>
                        <a:t>Electric Taxis - £2m (OLEV/</a:t>
                      </a:r>
                      <a:r>
                        <a:rPr lang="en-GB" sz="1400" baseline="0" dirty="0">
                          <a:solidFill>
                            <a:schemeClr val="bg1"/>
                          </a:solidFill>
                        </a:rPr>
                        <a:t>DEFRA)</a:t>
                      </a:r>
                      <a:endParaRPr lang="en-GB" sz="1400" dirty="0">
                        <a:solidFill>
                          <a:schemeClr val="bg1"/>
                        </a:solidFill>
                      </a:endParaRPr>
                    </a:p>
                    <a:p>
                      <a:pPr marL="285750" indent="-285750">
                        <a:buFont typeface="Arial" panose="020B0604020202020204" pitchFamily="34" charset="0"/>
                        <a:buChar char="•"/>
                      </a:pPr>
                      <a:r>
                        <a:rPr lang="en-GB" sz="1400" b="0" dirty="0">
                          <a:solidFill>
                            <a:schemeClr val="bg1"/>
                          </a:solidFill>
                        </a:rPr>
                        <a:t>Dedicated taxi charge</a:t>
                      </a:r>
                      <a:r>
                        <a:rPr lang="en-GB" sz="1400" b="0" baseline="0" dirty="0">
                          <a:solidFill>
                            <a:schemeClr val="bg1"/>
                          </a:solidFill>
                        </a:rPr>
                        <a:t> point infrastructure</a:t>
                      </a:r>
                    </a:p>
                    <a:p>
                      <a:pPr marL="285750" indent="-285750">
                        <a:buFont typeface="Arial" panose="020B0604020202020204" pitchFamily="34" charset="0"/>
                        <a:buChar char="•"/>
                      </a:pPr>
                      <a:r>
                        <a:rPr lang="en-GB" sz="1400" b="0" baseline="0" dirty="0">
                          <a:solidFill>
                            <a:schemeClr val="bg1"/>
                          </a:solidFill>
                        </a:rPr>
                        <a:t>Financial grant support</a:t>
                      </a:r>
                    </a:p>
                    <a:p>
                      <a:pPr marL="285750" indent="-285750">
                        <a:buFont typeface="Arial" panose="020B0604020202020204" pitchFamily="34" charset="0"/>
                        <a:buChar char="•"/>
                      </a:pPr>
                      <a:r>
                        <a:rPr lang="en-GB" sz="1400" b="0" baseline="0" dirty="0">
                          <a:solidFill>
                            <a:schemeClr val="bg1"/>
                          </a:solidFill>
                        </a:rPr>
                        <a:t>Electric Taxi Trial</a:t>
                      </a:r>
                    </a:p>
                    <a:p>
                      <a:pPr marL="285750" indent="-285750">
                        <a:buFont typeface="Arial" panose="020B0604020202020204" pitchFamily="34" charset="0"/>
                        <a:buChar char="•"/>
                      </a:pPr>
                      <a:r>
                        <a:rPr lang="en-GB" sz="1400" b="0" baseline="0" dirty="0">
                          <a:solidFill>
                            <a:schemeClr val="bg1"/>
                          </a:solidFill>
                        </a:rPr>
                        <a:t>Engagement with the trade </a:t>
                      </a:r>
                    </a:p>
                    <a:p>
                      <a:pPr marL="285750" indent="-285750">
                        <a:buFont typeface="Arial" panose="020B0604020202020204" pitchFamily="34" charset="0"/>
                        <a:buChar char="•"/>
                      </a:pPr>
                      <a:r>
                        <a:rPr lang="en-GB" sz="1400" b="0" baseline="0" dirty="0">
                          <a:solidFill>
                            <a:schemeClr val="bg1"/>
                          </a:solidFill>
                        </a:rPr>
                        <a:t>Policy via Taxi Strategy/Taxi Licensing changes</a:t>
                      </a:r>
                    </a:p>
                  </a:txBody>
                  <a:tcPr>
                    <a:solidFill>
                      <a:srgbClr val="7030A0"/>
                    </a:solidFill>
                  </a:tcPr>
                </a:tc>
                <a:extLst>
                  <a:ext uri="{0D108BD9-81ED-4DB2-BD59-A6C34878D82A}">
                    <a16:rowId xmlns:a16="http://schemas.microsoft.com/office/drawing/2014/main" val="1233353860"/>
                  </a:ext>
                </a:extLst>
              </a:tr>
            </a:tbl>
          </a:graphicData>
        </a:graphic>
      </p:graphicFrame>
      <p:pic>
        <p:nvPicPr>
          <p:cNvPr id="10" name="Picture 9"/>
          <p:cNvPicPr>
            <a:picLocks noChangeAspect="1"/>
          </p:cNvPicPr>
          <p:nvPr/>
        </p:nvPicPr>
        <p:blipFill rotWithShape="1">
          <a:blip r:embed="rId5" cstate="print">
            <a:extLst>
              <a:ext uri="{28A0092B-C50C-407E-A947-70E740481C1C}">
                <a14:useLocalDpi xmlns:a14="http://schemas.microsoft.com/office/drawing/2010/main" val="0"/>
              </a:ext>
            </a:extLst>
          </a:blip>
          <a:srcRect l="3506" t="5808" r="2476" b="16877"/>
          <a:stretch/>
        </p:blipFill>
        <p:spPr>
          <a:xfrm>
            <a:off x="976251" y="4565062"/>
            <a:ext cx="2396195" cy="1502292"/>
          </a:xfrm>
          <a:prstGeom prst="rect">
            <a:avLst/>
          </a:prstGeom>
        </p:spPr>
      </p:pic>
      <p:graphicFrame>
        <p:nvGraphicFramePr>
          <p:cNvPr id="11" name="Content Placeholder 3"/>
          <p:cNvGraphicFramePr>
            <a:graphicFrameLocks/>
          </p:cNvGraphicFramePr>
          <p:nvPr>
            <p:extLst/>
          </p:nvPr>
        </p:nvGraphicFramePr>
        <p:xfrm>
          <a:off x="3699460" y="4565062"/>
          <a:ext cx="7654339" cy="1469896"/>
        </p:xfrm>
        <a:graphic>
          <a:graphicData uri="http://schemas.openxmlformats.org/drawingml/2006/table">
            <a:tbl>
              <a:tblPr firstRow="1" bandRow="1">
                <a:tableStyleId>{5C22544A-7EE6-4342-B048-85BDC9FD1C3A}</a:tableStyleId>
              </a:tblPr>
              <a:tblGrid>
                <a:gridCol w="7654339">
                  <a:extLst>
                    <a:ext uri="{9D8B030D-6E8A-4147-A177-3AD203B41FA5}">
                      <a16:colId xmlns:a16="http://schemas.microsoft.com/office/drawing/2014/main" val="1540147541"/>
                    </a:ext>
                  </a:extLst>
                </a:gridCol>
              </a:tblGrid>
              <a:tr h="1469896">
                <a:tc>
                  <a:txBody>
                    <a:bodyPr/>
                    <a:lstStyle/>
                    <a:p>
                      <a:r>
                        <a:rPr lang="en-GB" sz="1400" dirty="0">
                          <a:solidFill>
                            <a:schemeClr val="bg1"/>
                          </a:solidFill>
                        </a:rPr>
                        <a:t>Buses - £5.5m</a:t>
                      </a:r>
                      <a:r>
                        <a:rPr lang="en-GB" sz="1400" baseline="0" dirty="0">
                          <a:solidFill>
                            <a:schemeClr val="bg1"/>
                          </a:solidFill>
                        </a:rPr>
                        <a:t> electric and gas investment (OLEV/DEFRA)</a:t>
                      </a:r>
                    </a:p>
                    <a:p>
                      <a:pPr marL="285750" indent="-285750">
                        <a:buFont typeface="Arial" panose="020B0604020202020204" pitchFamily="34" charset="0"/>
                        <a:buChar char="•"/>
                      </a:pPr>
                      <a:r>
                        <a:rPr lang="en-GB" sz="1400" b="0" baseline="0" dirty="0">
                          <a:solidFill>
                            <a:schemeClr val="bg1"/>
                          </a:solidFill>
                        </a:rPr>
                        <a:t>Electric bus charging compounds – Queens &amp; Racecourse</a:t>
                      </a:r>
                    </a:p>
                    <a:p>
                      <a:pPr marL="285750" indent="-285750">
                        <a:buFont typeface="Arial" panose="020B0604020202020204" pitchFamily="34" charset="0"/>
                        <a:buChar char="•"/>
                      </a:pPr>
                      <a:r>
                        <a:rPr lang="en-GB" sz="1400" b="0" baseline="0" dirty="0">
                          <a:solidFill>
                            <a:schemeClr val="bg1"/>
                          </a:solidFill>
                        </a:rPr>
                        <a:t>Electric bus on street charging at key locations</a:t>
                      </a:r>
                    </a:p>
                    <a:p>
                      <a:pPr marL="285750" indent="-285750">
                        <a:buFont typeface="Arial" panose="020B0604020202020204" pitchFamily="34" charset="0"/>
                        <a:buChar char="•"/>
                      </a:pPr>
                      <a:r>
                        <a:rPr lang="en-GB" sz="1400" b="0" baseline="0" dirty="0">
                          <a:solidFill>
                            <a:schemeClr val="bg1"/>
                          </a:solidFill>
                        </a:rPr>
                        <a:t>NCT biogas buses – 53 double </a:t>
                      </a:r>
                      <a:r>
                        <a:rPr lang="en-GB" sz="1400" b="0" baseline="0" dirty="0" err="1">
                          <a:solidFill>
                            <a:schemeClr val="bg1"/>
                          </a:solidFill>
                        </a:rPr>
                        <a:t>deckers</a:t>
                      </a:r>
                      <a:endParaRPr lang="en-GB" sz="1400" b="0" baseline="0" dirty="0">
                        <a:solidFill>
                          <a:schemeClr val="bg1"/>
                        </a:solidFill>
                      </a:endParaRPr>
                    </a:p>
                    <a:p>
                      <a:pPr marL="285750" indent="-285750">
                        <a:buFont typeface="Arial" panose="020B0604020202020204" pitchFamily="34" charset="0"/>
                        <a:buChar char="•"/>
                      </a:pPr>
                      <a:r>
                        <a:rPr lang="en-GB" sz="1400" b="0" baseline="0" dirty="0">
                          <a:solidFill>
                            <a:schemeClr val="bg1"/>
                          </a:solidFill>
                        </a:rPr>
                        <a:t>NCT biogas refuelling station at Parliament St Depot</a:t>
                      </a:r>
                      <a:endParaRPr lang="en-GB" sz="1400" b="0" dirty="0">
                        <a:solidFill>
                          <a:schemeClr val="bg1"/>
                        </a:solidFill>
                      </a:endParaRPr>
                    </a:p>
                    <a:p>
                      <a:pPr marL="285750" indent="-285750">
                        <a:buFont typeface="Arial" panose="020B0604020202020204" pitchFamily="34" charset="0"/>
                        <a:buChar char="•"/>
                      </a:pPr>
                      <a:endParaRPr lang="en-GB" sz="1400" dirty="0">
                        <a:solidFill>
                          <a:schemeClr val="bg1"/>
                        </a:solidFill>
                      </a:endParaRPr>
                    </a:p>
                  </a:txBody>
                  <a:tcPr>
                    <a:solidFill>
                      <a:srgbClr val="00B050"/>
                    </a:solidFill>
                  </a:tcPr>
                </a:tc>
                <a:extLst>
                  <a:ext uri="{0D108BD9-81ED-4DB2-BD59-A6C34878D82A}">
                    <a16:rowId xmlns:a16="http://schemas.microsoft.com/office/drawing/2014/main" val="1233353860"/>
                  </a:ext>
                </a:extLst>
              </a:tr>
            </a:tbl>
          </a:graphicData>
        </a:graphic>
      </p:graphicFrame>
    </p:spTree>
    <p:extLst>
      <p:ext uri="{BB962C8B-B14F-4D97-AF65-F5344CB8AC3E}">
        <p14:creationId xmlns:p14="http://schemas.microsoft.com/office/powerpoint/2010/main" val="40612827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31520" y="180398"/>
            <a:ext cx="10622280" cy="1325563"/>
          </a:xfrm>
        </p:spPr>
        <p:txBody>
          <a:bodyPr/>
          <a:lstStyle/>
          <a:p>
            <a:r>
              <a:rPr lang="en-GB" b="1" dirty="0"/>
              <a:t>(D2N2) Public Charge Point Network</a:t>
            </a:r>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01887" y="6054899"/>
            <a:ext cx="1209714" cy="682190"/>
          </a:xfrm>
          <a:prstGeom prst="rect">
            <a:avLst/>
          </a:prstGeom>
        </p:spPr>
      </p:pic>
      <p:pic>
        <p:nvPicPr>
          <p:cNvPr id="7" name="Picture 6"/>
          <p:cNvPicPr>
            <a:picLocks noChangeAspect="1"/>
          </p:cNvPicPr>
          <p:nvPr/>
        </p:nvPicPr>
        <p:blipFill rotWithShape="1">
          <a:blip r:embed="rId4" cstate="print">
            <a:extLst>
              <a:ext uri="{28A0092B-C50C-407E-A947-70E740481C1C}">
                <a14:useLocalDpi xmlns:a14="http://schemas.microsoft.com/office/drawing/2010/main" val="0"/>
              </a:ext>
            </a:extLst>
          </a:blip>
          <a:srcRect r="7863"/>
          <a:stretch/>
        </p:blipFill>
        <p:spPr>
          <a:xfrm>
            <a:off x="401887" y="1207632"/>
            <a:ext cx="4059095" cy="2936995"/>
          </a:xfrm>
          <a:prstGeom prst="rect">
            <a:avLst/>
          </a:prstGeom>
        </p:spPr>
      </p:pic>
      <p:sp>
        <p:nvSpPr>
          <p:cNvPr id="9" name="Content Placeholder 5"/>
          <p:cNvSpPr txBox="1">
            <a:spLocks noGrp="1"/>
          </p:cNvSpPr>
          <p:nvPr>
            <p:ph sz="half" idx="1"/>
          </p:nvPr>
        </p:nvSpPr>
        <p:spPr>
          <a:xfrm>
            <a:off x="5149488" y="1505961"/>
            <a:ext cx="6627709" cy="4389920"/>
          </a:xfrm>
          <a:prstGeom prst="rect">
            <a:avLst/>
          </a:prstGeom>
          <a:noFill/>
        </p:spPr>
        <p:txBody>
          <a:bodyPr wrap="square" rtlCol="0">
            <a:spAutoFit/>
          </a:bodyPr>
          <a:lstStyle/>
          <a:p>
            <a:pPr marL="285750" indent="-285750">
              <a:buFont typeface="Arial" panose="020B0604020202020204" pitchFamily="34" charset="0"/>
              <a:buChar char="•"/>
            </a:pPr>
            <a:r>
              <a:rPr lang="en-GB" sz="2200" dirty="0"/>
              <a:t>Council procured publicly accessible network – over </a:t>
            </a:r>
            <a:r>
              <a:rPr lang="en-GB" sz="2200" dirty="0">
                <a:hlinkClick r:id="rId5"/>
              </a:rPr>
              <a:t>400 charge points </a:t>
            </a:r>
            <a:r>
              <a:rPr lang="en-GB" sz="2200" dirty="0"/>
              <a:t>installed thus far across Nottinghamshire and Derbyshire</a:t>
            </a:r>
          </a:p>
          <a:p>
            <a:pPr marL="285750" indent="-285750"/>
            <a:r>
              <a:rPr lang="en-GB" sz="2200" dirty="0"/>
              <a:t>Over 3,000 charge point sessions a month across the network (pre-</a:t>
            </a:r>
            <a:r>
              <a:rPr lang="en-GB" sz="2200" dirty="0" err="1"/>
              <a:t>Covid</a:t>
            </a:r>
            <a:r>
              <a:rPr lang="en-GB" sz="2200" dirty="0"/>
              <a:t>)</a:t>
            </a:r>
          </a:p>
          <a:p>
            <a:pPr marL="285750" indent="-285750">
              <a:buFont typeface="Arial" panose="020B0604020202020204" pitchFamily="34" charset="0"/>
              <a:buChar char="•"/>
            </a:pPr>
            <a:r>
              <a:rPr lang="en-GB" sz="2200" dirty="0"/>
              <a:t>Delivery focused on park and rides, car parks, leisure centres </a:t>
            </a:r>
          </a:p>
          <a:p>
            <a:pPr marL="285750" indent="-285750">
              <a:buFont typeface="Arial" panose="020B0604020202020204" pitchFamily="34" charset="0"/>
              <a:buChar char="•"/>
            </a:pPr>
            <a:r>
              <a:rPr lang="en-GB" sz="2200" dirty="0"/>
              <a:t>Charge point hubs provided for residents without off-street parking</a:t>
            </a:r>
          </a:p>
          <a:p>
            <a:pPr marL="285750" indent="-285750">
              <a:buFont typeface="Arial" panose="020B0604020202020204" pitchFamily="34" charset="0"/>
              <a:buChar char="•"/>
            </a:pPr>
            <a:r>
              <a:rPr lang="en-GB" sz="2200" dirty="0"/>
              <a:t>Contract with </a:t>
            </a:r>
            <a:r>
              <a:rPr lang="en-GB" sz="2200" dirty="0">
                <a:hlinkClick r:id="rId6"/>
              </a:rPr>
              <a:t>BP Chargemaster </a:t>
            </a:r>
            <a:r>
              <a:rPr lang="en-GB" sz="2200" dirty="0"/>
              <a:t>offering users access to charge points across England</a:t>
            </a:r>
          </a:p>
          <a:p>
            <a:pPr marL="285750" indent="-285750">
              <a:buFont typeface="Arial" panose="020B0604020202020204" pitchFamily="34" charset="0"/>
              <a:buChar char="•"/>
            </a:pPr>
            <a:r>
              <a:rPr lang="en-GB" sz="2200" dirty="0"/>
              <a:t>Network is powered by 100% renewable energy</a:t>
            </a:r>
          </a:p>
        </p:txBody>
      </p:sp>
      <p:pic>
        <p:nvPicPr>
          <p:cNvPr id="5" name="Picture 4"/>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01887" y="4003556"/>
            <a:ext cx="4059095" cy="2706063"/>
          </a:xfrm>
          <a:prstGeom prst="rect">
            <a:avLst/>
          </a:prstGeom>
        </p:spPr>
      </p:pic>
    </p:spTree>
    <p:extLst>
      <p:ext uri="{BB962C8B-B14F-4D97-AF65-F5344CB8AC3E}">
        <p14:creationId xmlns:p14="http://schemas.microsoft.com/office/powerpoint/2010/main" val="1607324098"/>
      </p:ext>
    </p:extLst>
  </p:cSld>
  <p:clrMapOvr>
    <a:masterClrMapping/>
  </p:clrMapOvr>
</p:sld>
</file>

<file path=ppt/theme/theme1.xml><?xml version="1.0" encoding="utf-8"?>
<a:theme xmlns:a="http://schemas.openxmlformats.org/drawingml/2006/main" name="Office Theme">
  <a:themeElements>
    <a:clrScheme name="LKNM">
      <a:dk1>
        <a:sysClr val="windowText" lastClr="000000"/>
      </a:dk1>
      <a:lt1>
        <a:sysClr val="window" lastClr="FFFFFF"/>
      </a:lt1>
      <a:dk2>
        <a:srgbClr val="606060"/>
      </a:dk2>
      <a:lt2>
        <a:srgbClr val="E7E6E6"/>
      </a:lt2>
      <a:accent1>
        <a:srgbClr val="C4D200"/>
      </a:accent1>
      <a:accent2>
        <a:srgbClr val="95D600"/>
      </a:accent2>
      <a:accent3>
        <a:srgbClr val="D0DD47"/>
      </a:accent3>
      <a:accent4>
        <a:srgbClr val="125189"/>
      </a:accent4>
      <a:accent5>
        <a:srgbClr val="27B6AA"/>
      </a:accent5>
      <a:accent6>
        <a:srgbClr val="0E5764"/>
      </a:accent6>
      <a:hlink>
        <a:srgbClr val="02A0D4"/>
      </a:hlink>
      <a:folHlink>
        <a:srgbClr val="FFC73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LKNM presentation.pptx" id="{B0D037FC-748B-46C8-8582-C05774A2CF6A}" vid="{9097BC0A-9B0E-4FD4-A300-C2EA92CEBA27}"/>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FCD0FD761B10BB43B8E25A10D68F8B26" ma:contentTypeVersion="11" ma:contentTypeDescription="Create a new document." ma:contentTypeScope="" ma:versionID="d40cf8f0b5d67c43383ee67cd30aa8bd">
  <xsd:schema xmlns:xsd="http://www.w3.org/2001/XMLSchema" xmlns:xs="http://www.w3.org/2001/XMLSchema" xmlns:p="http://schemas.microsoft.com/office/2006/metadata/properties" xmlns:ns2="4fea251c-3bdd-4d50-962b-ffa2ae250ba0" xmlns:ns3="15ff3d39-6e7b-4d70-9b7c-8d9fe85d0f29" xmlns:ns4="3490cbe9-67a0-496a-8629-b8198f347948" targetNamespace="http://schemas.microsoft.com/office/2006/metadata/properties" ma:root="true" ma:fieldsID="33a431b17b06cdfdecb2e9c6db9389e1" ns2:_="" ns3:_="" ns4:_="">
    <xsd:import namespace="4fea251c-3bdd-4d50-962b-ffa2ae250ba0"/>
    <xsd:import namespace="15ff3d39-6e7b-4d70-9b7c-8d9fe85d0f29"/>
    <xsd:import namespace="3490cbe9-67a0-496a-8629-b8198f347948"/>
    <xsd:element name="properties">
      <xsd:complexType>
        <xsd:sequence>
          <xsd:element name="documentManagement">
            <xsd:complexType>
              <xsd:all>
                <xsd:element ref="ns2:med43cc3a2d44b27a6db1857365a636f" minOccurs="0"/>
                <xsd:element ref="ns3:TaxCatchAll" minOccurs="0"/>
                <xsd:element ref="ns3:TaxCatchAllLabel" minOccurs="0"/>
                <xsd:element ref="ns2:fb2db02910464d2f84eebd8fcf82b8ca" minOccurs="0"/>
                <xsd:element ref="ns3:Historical_x0020_Importance" minOccurs="0"/>
                <xsd:element ref="ns3:Security_x0020_Classification" minOccurs="0"/>
                <xsd:element ref="ns3:dlc_EmailBCC" minOccurs="0"/>
                <xsd:element ref="ns3:dlc_EmailCC" minOccurs="0"/>
                <xsd:element ref="ns3:dlc_EmailReceivedUTC" minOccurs="0"/>
                <xsd:element ref="ns3:dlc_EmailSentUTC" minOccurs="0"/>
                <xsd:element ref="ns3:dlc_EmailFrom" minOccurs="0"/>
                <xsd:element ref="ns3:dlc_EmailSubject" minOccurs="0"/>
                <xsd:element ref="ns3:dlc_EmailTo" minOccurs="0"/>
                <xsd:element ref="ns4:MediaServiceMetadata" minOccurs="0"/>
                <xsd:element ref="ns4:MediaServiceFastMetadata" minOccurs="0"/>
                <xsd:element ref="ns2:SharedWithUsers" minOccurs="0"/>
                <xsd:element ref="ns2:SharedWithDetails" minOccurs="0"/>
                <xsd:element ref="ns4:MediaServiceAutoKeyPoints" minOccurs="0"/>
                <xsd:element ref="ns4:MediaServiceKeyPoints" minOccurs="0"/>
                <xsd:element ref="ns4:MediaServiceAutoTags" minOccurs="0"/>
                <xsd:element ref="ns4:MediaServiceOCR" minOccurs="0"/>
                <xsd:element ref="ns4:MediaServiceGenerationTime" minOccurs="0"/>
                <xsd:element ref="ns4:MediaServiceEventHashCode" minOccurs="0"/>
                <xsd:element ref="ns4:MediaServiceDateTake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fea251c-3bdd-4d50-962b-ffa2ae250ba0" elementFormDefault="qualified">
    <xsd:import namespace="http://schemas.microsoft.com/office/2006/documentManagement/types"/>
    <xsd:import namespace="http://schemas.microsoft.com/office/infopath/2007/PartnerControls"/>
    <xsd:element name="med43cc3a2d44b27a6db1857365a636f" ma:index="8" nillable="true" ma:taxonomy="true" ma:internalName="med43cc3a2d44b27a6db1857365a636f" ma:taxonomyFieldName="CustomTag" ma:displayName="Custom Tag" ma:default="" ma:fieldId="{6ed43cc3-a2d4-4b27-a6db-1857365a636f}" ma:sspId="5de26ec3-896b-4bef-bed1-ad194f885b2b" ma:termSetId="b036e5d8-2c30-4240-9d14-ca9b44ecfb8f" ma:anchorId="00000000-0000-0000-0000-000000000000" ma:open="true" ma:isKeyword="false">
      <xsd:complexType>
        <xsd:sequence>
          <xsd:element ref="pc:Terms" minOccurs="0" maxOccurs="1"/>
        </xsd:sequence>
      </xsd:complexType>
    </xsd:element>
    <xsd:element name="fb2db02910464d2f84eebd8fcf82b8ca" ma:index="12" nillable="true" ma:taxonomy="true" ma:internalName="fb2db02910464d2f84eebd8fcf82b8ca" ma:taxonomyFieldName="FinancialYear" ma:displayName="Financial Year" ma:fieldId="{fb2db029-1046-4d2f-84ee-bd8fcf82b8ca}" ma:sspId="5de26ec3-896b-4bef-bed1-ad194f885b2b" ma:termSetId="ad0d7153-16bc-4f62-8559-37863dc2e057" ma:anchorId="00000000-0000-0000-0000-000000000000" ma:open="false" ma:isKeyword="false">
      <xsd:complexType>
        <xsd:sequence>
          <xsd:element ref="pc:Terms" minOccurs="0" maxOccurs="1"/>
        </xsd:sequence>
      </xsd:complexType>
    </xsd:element>
    <xsd:element name="SharedWithUsers" ma:index="25"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6"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15ff3d39-6e7b-4d70-9b7c-8d9fe85d0f29" elementFormDefault="qualified">
    <xsd:import namespace="http://schemas.microsoft.com/office/2006/documentManagement/types"/>
    <xsd:import namespace="http://schemas.microsoft.com/office/infopath/2007/PartnerControls"/>
    <xsd:element name="TaxCatchAll" ma:index="9" nillable="true" ma:displayName="Taxonomy Catch All Column" ma:hidden="true" ma:list="{0d73e164-566d-4ee6-9440-01fbeab3eef2}" ma:internalName="TaxCatchAll" ma:showField="CatchAllData" ma:web="4fea251c-3bdd-4d50-962b-ffa2ae250ba0">
      <xsd:complexType>
        <xsd:complexContent>
          <xsd:extension base="dms:MultiChoiceLookup">
            <xsd:sequence>
              <xsd:element name="Value" type="dms:Lookup" maxOccurs="unbounded" minOccurs="0" nillable="true"/>
            </xsd:sequence>
          </xsd:extension>
        </xsd:complexContent>
      </xsd:complexType>
    </xsd:element>
    <xsd:element name="TaxCatchAllLabel" ma:index="10" nillable="true" ma:displayName="Taxonomy Catch All Column1" ma:hidden="true" ma:list="{0d73e164-566d-4ee6-9440-01fbeab3eef2}" ma:internalName="TaxCatchAllLabel" ma:readOnly="true" ma:showField="CatchAllDataLabel" ma:web="4fea251c-3bdd-4d50-962b-ffa2ae250ba0">
      <xsd:complexType>
        <xsd:complexContent>
          <xsd:extension base="dms:MultiChoiceLookup">
            <xsd:sequence>
              <xsd:element name="Value" type="dms:Lookup" maxOccurs="unbounded" minOccurs="0" nillable="true"/>
            </xsd:sequence>
          </xsd:extension>
        </xsd:complexContent>
      </xsd:complexType>
    </xsd:element>
    <xsd:element name="Historical_x0020_Importance" ma:index="14" nillable="true" ma:displayName="Historical Importance" ma:default="0" ma:internalName="Historical_x0020_Importance">
      <xsd:simpleType>
        <xsd:restriction base="dms:Boolean"/>
      </xsd:simpleType>
    </xsd:element>
    <xsd:element name="Security_x0020_Classification" ma:index="15" nillable="true" ma:displayName="Security Classification" ma:default="Official" ma:format="Dropdown" ma:internalName="Security_x0020_Classification">
      <xsd:simpleType>
        <xsd:restriction base="dms:Choice">
          <xsd:enumeration value="Official Sensitive"/>
          <xsd:enumeration value="Official"/>
        </xsd:restriction>
      </xsd:simpleType>
    </xsd:element>
    <xsd:element name="dlc_EmailBCC" ma:index="16" nillable="true" ma:displayName="BCC" ma:description="" ma:internalName="dlc_EmailBCC">
      <xsd:simpleType>
        <xsd:restriction base="dms:Note">
          <xsd:maxLength value="1024"/>
        </xsd:restriction>
      </xsd:simpleType>
    </xsd:element>
    <xsd:element name="dlc_EmailCC" ma:index="17" nillable="true" ma:displayName="CC" ma:description="" ma:internalName="dlc_EmailCC">
      <xsd:simpleType>
        <xsd:restriction base="dms:Note">
          <xsd:maxLength value="1024"/>
        </xsd:restriction>
      </xsd:simpleType>
    </xsd:element>
    <xsd:element name="dlc_EmailReceivedUTC" ma:index="18" nillable="true" ma:displayName="Date Received" ma:description="" ma:internalName="dlc_EmailReceivedUTC">
      <xsd:simpleType>
        <xsd:restriction base="dms:DateTime"/>
      </xsd:simpleType>
    </xsd:element>
    <xsd:element name="dlc_EmailSentUTC" ma:index="19" nillable="true" ma:displayName="Date Sent" ma:description="" ma:internalName="dlc_EmailSentUTC">
      <xsd:simpleType>
        <xsd:restriction base="dms:DateTime"/>
      </xsd:simpleType>
    </xsd:element>
    <xsd:element name="dlc_EmailFrom" ma:index="20" nillable="true" ma:displayName="From" ma:description="" ma:internalName="dlc_EmailFrom">
      <xsd:simpleType>
        <xsd:restriction base="dms:Text">
          <xsd:maxLength value="255"/>
        </xsd:restriction>
      </xsd:simpleType>
    </xsd:element>
    <xsd:element name="dlc_EmailSubject" ma:index="21" nillable="true" ma:displayName="Email Subject" ma:description="" ma:internalName="dlc_EmailSubject">
      <xsd:simpleType>
        <xsd:restriction base="dms:Note"/>
      </xsd:simpleType>
    </xsd:element>
    <xsd:element name="dlc_EmailTo" ma:index="22" nillable="true" ma:displayName="To" ma:description="" ma:internalName="dlc_EmailTo">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3490cbe9-67a0-496a-8629-b8198f347948" elementFormDefault="qualified">
    <xsd:import namespace="http://schemas.microsoft.com/office/2006/documentManagement/types"/>
    <xsd:import namespace="http://schemas.microsoft.com/office/infopath/2007/PartnerControls"/>
    <xsd:element name="MediaServiceMetadata" ma:index="23" nillable="true" ma:displayName="MediaServiceMetadata" ma:hidden="true" ma:internalName="MediaServiceMetadata" ma:readOnly="true">
      <xsd:simpleType>
        <xsd:restriction base="dms:Note"/>
      </xsd:simpleType>
    </xsd:element>
    <xsd:element name="MediaServiceFastMetadata" ma:index="24" nillable="true" ma:displayName="MediaServiceFastMetadata" ma:hidden="true" ma:internalName="MediaServiceFastMetadata" ma:readOnly="true">
      <xsd:simpleType>
        <xsd:restriction base="dms:Note"/>
      </xsd:simpleType>
    </xsd:element>
    <xsd:element name="MediaServiceAutoKeyPoints" ma:index="27" nillable="true" ma:displayName="MediaServiceAutoKeyPoints" ma:hidden="true" ma:internalName="MediaServiceAutoKeyPoints" ma:readOnly="true">
      <xsd:simpleType>
        <xsd:restriction base="dms:Note"/>
      </xsd:simpleType>
    </xsd:element>
    <xsd:element name="MediaServiceKeyPoints" ma:index="28" nillable="true" ma:displayName="KeyPoints" ma:internalName="MediaServiceKeyPoints" ma:readOnly="true">
      <xsd:simpleType>
        <xsd:restriction base="dms:Note">
          <xsd:maxLength value="255"/>
        </xsd:restriction>
      </xsd:simpleType>
    </xsd:element>
    <xsd:element name="MediaServiceAutoTags" ma:index="29" nillable="true" ma:displayName="Tags" ma:internalName="MediaServiceAutoTags" ma:readOnly="true">
      <xsd:simpleType>
        <xsd:restriction base="dms:Text"/>
      </xsd:simpleType>
    </xsd:element>
    <xsd:element name="MediaServiceOCR" ma:index="30" nillable="true" ma:displayName="Extracted Text" ma:internalName="MediaServiceOCR" ma:readOnly="true">
      <xsd:simpleType>
        <xsd:restriction base="dms:Note">
          <xsd:maxLength value="255"/>
        </xsd:restriction>
      </xsd:simpleType>
    </xsd:element>
    <xsd:element name="MediaServiceGenerationTime" ma:index="31" nillable="true" ma:displayName="MediaServiceGenerationTime" ma:hidden="true" ma:internalName="MediaServiceGenerationTime" ma:readOnly="true">
      <xsd:simpleType>
        <xsd:restriction base="dms:Text"/>
      </xsd:simpleType>
    </xsd:element>
    <xsd:element name="MediaServiceEventHashCode" ma:index="32" nillable="true" ma:displayName="MediaServiceEventHashCode" ma:hidden="true" ma:internalName="MediaServiceEventHashCode" ma:readOnly="true">
      <xsd:simpleType>
        <xsd:restriction base="dms:Text"/>
      </xsd:simpleType>
    </xsd:element>
    <xsd:element name="MediaServiceDateTaken" ma:index="33" nillable="true" ma:displayName="MediaServiceDateTaken" ma:hidden="true" ma:internalName="MediaServiceDateTaken"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dlc_EmailTo xmlns="15ff3d39-6e7b-4d70-9b7c-8d9fe85d0f29" xsi:nil="true"/>
    <TaxCatchAll xmlns="15ff3d39-6e7b-4d70-9b7c-8d9fe85d0f29"/>
    <dlc_EmailSubject xmlns="15ff3d39-6e7b-4d70-9b7c-8d9fe85d0f29" xsi:nil="true"/>
    <med43cc3a2d44b27a6db1857365a636f xmlns="4fea251c-3bdd-4d50-962b-ffa2ae250ba0">
      <Terms xmlns="http://schemas.microsoft.com/office/infopath/2007/PartnerControls"/>
    </med43cc3a2d44b27a6db1857365a636f>
    <dlc_EmailCC xmlns="15ff3d39-6e7b-4d70-9b7c-8d9fe85d0f29" xsi:nil="true"/>
    <Historical_x0020_Importance xmlns="15ff3d39-6e7b-4d70-9b7c-8d9fe85d0f29">false</Historical_x0020_Importance>
    <dlc_EmailBCC xmlns="15ff3d39-6e7b-4d70-9b7c-8d9fe85d0f29" xsi:nil="true"/>
    <dlc_EmailFrom xmlns="15ff3d39-6e7b-4d70-9b7c-8d9fe85d0f29" xsi:nil="true"/>
    <fb2db02910464d2f84eebd8fcf82b8ca xmlns="4fea251c-3bdd-4d50-962b-ffa2ae250ba0">
      <Terms xmlns="http://schemas.microsoft.com/office/infopath/2007/PartnerControls"/>
    </fb2db02910464d2f84eebd8fcf82b8ca>
    <Security_x0020_Classification xmlns="15ff3d39-6e7b-4d70-9b7c-8d9fe85d0f29">Official</Security_x0020_Classification>
    <dlc_EmailReceivedUTC xmlns="15ff3d39-6e7b-4d70-9b7c-8d9fe85d0f29" xsi:nil="true"/>
    <dlc_EmailSentUTC xmlns="15ff3d39-6e7b-4d70-9b7c-8d9fe85d0f29" xsi:nil="true"/>
  </documentManagement>
</p:properties>
</file>

<file path=customXml/itemProps1.xml><?xml version="1.0" encoding="utf-8"?>
<ds:datastoreItem xmlns:ds="http://schemas.openxmlformats.org/officeDocument/2006/customXml" ds:itemID="{4FD26946-5A23-4E24-929C-3E82B8CB6CA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fea251c-3bdd-4d50-962b-ffa2ae250ba0"/>
    <ds:schemaRef ds:uri="15ff3d39-6e7b-4d70-9b7c-8d9fe85d0f29"/>
    <ds:schemaRef ds:uri="3490cbe9-67a0-496a-8629-b8198f34794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25F0982B-1E9C-4406-9060-28A9C9F0AE21}">
  <ds:schemaRefs>
    <ds:schemaRef ds:uri="http://schemas.microsoft.com/sharepoint/v3/contenttype/forms"/>
  </ds:schemaRefs>
</ds:datastoreItem>
</file>

<file path=customXml/itemProps3.xml><?xml version="1.0" encoding="utf-8"?>
<ds:datastoreItem xmlns:ds="http://schemas.openxmlformats.org/officeDocument/2006/customXml" ds:itemID="{C0B86B94-192E-4CFB-8813-DC9946A2E246}">
  <ds:schemaRefs>
    <ds:schemaRef ds:uri="3490cbe9-67a0-496a-8629-b8198f347948"/>
    <ds:schemaRef ds:uri="http://purl.org/dc/elements/1.1/"/>
    <ds:schemaRef ds:uri="http://schemas.microsoft.com/office/2006/metadata/properties"/>
    <ds:schemaRef ds:uri="http://purl.org/dc/terms/"/>
    <ds:schemaRef ds:uri="15ff3d39-6e7b-4d70-9b7c-8d9fe85d0f29"/>
    <ds:schemaRef ds:uri="http://schemas.microsoft.com/office/2006/documentManagement/types"/>
    <ds:schemaRef ds:uri="http://schemas.microsoft.com/office/infopath/2007/PartnerControls"/>
    <ds:schemaRef ds:uri="4fea251c-3bdd-4d50-962b-ffa2ae250ba0"/>
    <ds:schemaRef ds:uri="http://schemas.openxmlformats.org/package/2006/metadata/core-properties"/>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LKNM presentation</Template>
  <TotalTime>1062</TotalTime>
  <Words>1337</Words>
  <Application>Microsoft Office PowerPoint</Application>
  <PresentationFormat>Widescreen</PresentationFormat>
  <Paragraphs>147</Paragraphs>
  <Slides>15</Slides>
  <Notes>9</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15</vt:i4>
      </vt:variant>
    </vt:vector>
  </HeadingPairs>
  <TitlesOfParts>
    <vt:vector size="21" baseType="lpstr">
      <vt:lpstr>ＭＳ Ｐゴシック</vt:lpstr>
      <vt:lpstr>Arial</vt:lpstr>
      <vt:lpstr>Calibri</vt:lpstr>
      <vt:lpstr>Calibri Light</vt:lpstr>
      <vt:lpstr>Office Theme</vt:lpstr>
      <vt:lpstr>1_Office Theme</vt:lpstr>
      <vt:lpstr>Decarbonising Transport: Nottingham case study  </vt:lpstr>
      <vt:lpstr>Contents</vt:lpstr>
      <vt:lpstr>Context</vt:lpstr>
      <vt:lpstr>Carbon Neutral Plan</vt:lpstr>
      <vt:lpstr>Nottingham’s transport carbon emissions  </vt:lpstr>
      <vt:lpstr>1. Workplace Parking Levy</vt:lpstr>
      <vt:lpstr>WPL investment package</vt:lpstr>
      <vt:lpstr>2. Go Ultra Low Investment: £10m + </vt:lpstr>
      <vt:lpstr>(D2N2) Public Charge Point Network</vt:lpstr>
      <vt:lpstr>Workplace Travel Service</vt:lpstr>
      <vt:lpstr>PowerPoint Presentation</vt:lpstr>
      <vt:lpstr>Hackney carriage electrification</vt:lpstr>
      <vt:lpstr>3. Electrification of Council fleet</vt:lpstr>
      <vt:lpstr>Joining up thinking on transport, energy and housing</vt:lpstr>
      <vt:lpstr>Contact</vt:lpstr>
    </vt:vector>
  </TitlesOfParts>
  <Company>Nottingham City Council</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Chris Carter</dc:creator>
  <cp:lastModifiedBy>Flora Scorer</cp:lastModifiedBy>
  <cp:revision>42</cp:revision>
  <dcterms:created xsi:type="dcterms:W3CDTF">2019-06-11T13:12:39Z</dcterms:created>
  <dcterms:modified xsi:type="dcterms:W3CDTF">2020-07-22T16:32:50Z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0x010100FCD0FD761B10BB43B8E25A10D68F8B26</vt:lpwstr>
  </property>
  <property fmtid="{D5CDD505-2E9C-101B-9397-08002B2CF9AE}" pid="3" name="CustomTag">
    <vt:lpwstr/>
  </property>
  <property fmtid="{D5CDD505-2E9C-101B-9397-08002B2CF9AE}" pid="4" name="FinancialYear">
    <vt:lpwstr/>
  </property>
</Properties>
</file>