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308" r:id="rId6"/>
    <p:sldId id="309" r:id="rId7"/>
    <p:sldId id="310" r:id="rId8"/>
    <p:sldId id="311" r:id="rId9"/>
    <p:sldId id="317" r:id="rId10"/>
    <p:sldId id="318" r:id="rId11"/>
    <p:sldId id="319" r:id="rId12"/>
    <p:sldId id="320" r:id="rId13"/>
    <p:sldId id="321" r:id="rId14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B04BAF7B-E251-8743-BFC6-23B9EF6B3135}">
          <p14:sldIdLst>
            <p14:sldId id="256"/>
            <p14:sldId id="308"/>
            <p14:sldId id="309"/>
            <p14:sldId id="310"/>
            <p14:sldId id="311"/>
            <p14:sldId id="317"/>
            <p14:sldId id="318"/>
            <p14:sldId id="319"/>
            <p14:sldId id="320"/>
            <p14:sldId id="3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by Poston" initials="TP" lastIdx="1" clrIdx="0">
    <p:extLst>
      <p:ext uri="{19B8F6BF-5375-455C-9EA6-DF929625EA0E}">
        <p15:presenceInfo xmlns:p15="http://schemas.microsoft.com/office/powerpoint/2012/main" userId="S-1-5-21-789336058-1123561945-839522115-12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5AC2"/>
    <a:srgbClr val="01438F"/>
    <a:srgbClr val="DAE3F3"/>
    <a:srgbClr val="0C2580"/>
    <a:srgbClr val="FE1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595"/>
  </p:normalViewPr>
  <p:slideViewPr>
    <p:cSldViewPr snapToGrid="0" snapToObjects="1">
      <p:cViewPr varScale="1">
        <p:scale>
          <a:sx n="72" d="100"/>
          <a:sy n="72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B78FB8-0F84-B048-8CBC-E2E0E99B3A32}" type="doc">
      <dgm:prSet loTypeId="urn:microsoft.com/office/officeart/2005/8/layout/cycle8" loCatId="" qsTypeId="urn:microsoft.com/office/officeart/2005/8/quickstyle/simple4" qsCatId="simple" csTypeId="urn:microsoft.com/office/officeart/2005/8/colors/accent1_2" csCatId="accent1" phldr="1"/>
      <dgm:spPr/>
    </dgm:pt>
    <dgm:pt modelId="{60C6FCBD-F35B-C248-95D4-B9707AD927A8}">
      <dgm:prSet phldrT="[Text]" custT="1"/>
      <dgm:spPr>
        <a:solidFill>
          <a:srgbClr val="0A5AC2"/>
        </a:solidFill>
      </dgm:spPr>
      <dgm:t>
        <a:bodyPr/>
        <a:lstStyle/>
        <a:p>
          <a:endParaRPr lang="en-US" sz="1600" dirty="0"/>
        </a:p>
      </dgm:t>
    </dgm:pt>
    <dgm:pt modelId="{BC0BEB26-84E9-7D49-B831-2BF86C032D31}" type="parTrans" cxnId="{48B60A0E-853C-7A40-AC16-4F03151AE567}">
      <dgm:prSet/>
      <dgm:spPr/>
      <dgm:t>
        <a:bodyPr/>
        <a:lstStyle/>
        <a:p>
          <a:endParaRPr lang="en-US"/>
        </a:p>
      </dgm:t>
    </dgm:pt>
    <dgm:pt modelId="{1631AA23-75B0-9A4E-AD5B-8D8636283442}" type="sibTrans" cxnId="{48B60A0E-853C-7A40-AC16-4F03151AE567}">
      <dgm:prSet/>
      <dgm:spPr/>
      <dgm:t>
        <a:bodyPr/>
        <a:lstStyle/>
        <a:p>
          <a:endParaRPr lang="en-US"/>
        </a:p>
      </dgm:t>
    </dgm:pt>
    <dgm:pt modelId="{BA20AF66-7C5E-4F40-9B16-0A3C90D128D9}">
      <dgm:prSet phldrT="[Text]"/>
      <dgm:spPr>
        <a:solidFill>
          <a:srgbClr val="01438F"/>
        </a:solidFill>
      </dgm:spPr>
      <dgm:t>
        <a:bodyPr/>
        <a:lstStyle/>
        <a:p>
          <a:endParaRPr lang="en-US" dirty="0"/>
        </a:p>
      </dgm:t>
    </dgm:pt>
    <dgm:pt modelId="{EFC821BD-AEFD-6D47-B7C3-8DC3C18635DB}" type="parTrans" cxnId="{7FD8D496-A6AA-8546-BFFF-AB5BA0B7952F}">
      <dgm:prSet/>
      <dgm:spPr/>
      <dgm:t>
        <a:bodyPr/>
        <a:lstStyle/>
        <a:p>
          <a:endParaRPr lang="en-US"/>
        </a:p>
      </dgm:t>
    </dgm:pt>
    <dgm:pt modelId="{C61ACAD7-5ECE-224E-8AFE-F6D6A9FCA08F}" type="sibTrans" cxnId="{7FD8D496-A6AA-8546-BFFF-AB5BA0B7952F}">
      <dgm:prSet/>
      <dgm:spPr/>
      <dgm:t>
        <a:bodyPr/>
        <a:lstStyle/>
        <a:p>
          <a:endParaRPr lang="en-US"/>
        </a:p>
      </dgm:t>
    </dgm:pt>
    <dgm:pt modelId="{E172C0E0-9C8B-7A4C-A1B5-D353C2A83FB9}">
      <dgm:prSet phldrT="[Text]"/>
      <dgm:spPr>
        <a:solidFill>
          <a:srgbClr val="0C2580"/>
        </a:solidFill>
      </dgm:spPr>
      <dgm:t>
        <a:bodyPr/>
        <a:lstStyle/>
        <a:p>
          <a:endParaRPr lang="en-US" dirty="0"/>
        </a:p>
      </dgm:t>
    </dgm:pt>
    <dgm:pt modelId="{B7325DBE-E69C-8641-8E70-61C4C478C078}" type="parTrans" cxnId="{6348BDFE-2F3E-704E-8A43-2A0F6EDD4AF1}">
      <dgm:prSet/>
      <dgm:spPr/>
      <dgm:t>
        <a:bodyPr/>
        <a:lstStyle/>
        <a:p>
          <a:endParaRPr lang="en-US"/>
        </a:p>
      </dgm:t>
    </dgm:pt>
    <dgm:pt modelId="{D9E63B8A-B078-1347-8CAF-2C1C64EA7561}" type="sibTrans" cxnId="{6348BDFE-2F3E-704E-8A43-2A0F6EDD4AF1}">
      <dgm:prSet/>
      <dgm:spPr/>
      <dgm:t>
        <a:bodyPr/>
        <a:lstStyle/>
        <a:p>
          <a:endParaRPr lang="en-US"/>
        </a:p>
      </dgm:t>
    </dgm:pt>
    <dgm:pt modelId="{4993F790-EF52-6C4D-93B7-12575DD24032}" type="pres">
      <dgm:prSet presAssocID="{0BB78FB8-0F84-B048-8CBC-E2E0E99B3A32}" presName="compositeShape" presStyleCnt="0">
        <dgm:presLayoutVars>
          <dgm:chMax val="7"/>
          <dgm:dir/>
          <dgm:resizeHandles val="exact"/>
        </dgm:presLayoutVars>
      </dgm:prSet>
      <dgm:spPr/>
    </dgm:pt>
    <dgm:pt modelId="{3130C94C-BBF7-6A4A-B98F-4A45F4534CDC}" type="pres">
      <dgm:prSet presAssocID="{0BB78FB8-0F84-B048-8CBC-E2E0E99B3A32}" presName="wedge1" presStyleLbl="node1" presStyleIdx="0" presStyleCnt="3"/>
      <dgm:spPr/>
    </dgm:pt>
    <dgm:pt modelId="{09EB709E-E63A-BD42-ADFF-34560E8FFC14}" type="pres">
      <dgm:prSet presAssocID="{0BB78FB8-0F84-B048-8CBC-E2E0E99B3A32}" presName="dummy1a" presStyleCnt="0"/>
      <dgm:spPr/>
    </dgm:pt>
    <dgm:pt modelId="{58EF2ACF-CC52-3849-8D2D-C80EAC4A418A}" type="pres">
      <dgm:prSet presAssocID="{0BB78FB8-0F84-B048-8CBC-E2E0E99B3A32}" presName="dummy1b" presStyleCnt="0"/>
      <dgm:spPr/>
    </dgm:pt>
    <dgm:pt modelId="{4D42D9EA-E7FE-374D-818B-440360BA3733}" type="pres">
      <dgm:prSet presAssocID="{0BB78FB8-0F84-B048-8CBC-E2E0E99B3A32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C7A03D66-5B85-0D4B-8AB2-48F34EA8CAF9}" type="pres">
      <dgm:prSet presAssocID="{0BB78FB8-0F84-B048-8CBC-E2E0E99B3A32}" presName="wedge2" presStyleLbl="node1" presStyleIdx="1" presStyleCnt="3"/>
      <dgm:spPr/>
    </dgm:pt>
    <dgm:pt modelId="{8197447F-B3AF-0048-84C0-A313599B8D17}" type="pres">
      <dgm:prSet presAssocID="{0BB78FB8-0F84-B048-8CBC-E2E0E99B3A32}" presName="dummy2a" presStyleCnt="0"/>
      <dgm:spPr/>
    </dgm:pt>
    <dgm:pt modelId="{72CBD1DE-9FB0-B946-9709-0CF866F46A04}" type="pres">
      <dgm:prSet presAssocID="{0BB78FB8-0F84-B048-8CBC-E2E0E99B3A32}" presName="dummy2b" presStyleCnt="0"/>
      <dgm:spPr/>
    </dgm:pt>
    <dgm:pt modelId="{9A4D2F11-5281-5F46-B426-6D6634A0BE3A}" type="pres">
      <dgm:prSet presAssocID="{0BB78FB8-0F84-B048-8CBC-E2E0E99B3A32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E7A94EEB-0F3F-5846-B4C7-C8A336C71F22}" type="pres">
      <dgm:prSet presAssocID="{0BB78FB8-0F84-B048-8CBC-E2E0E99B3A32}" presName="wedge3" presStyleLbl="node1" presStyleIdx="2" presStyleCnt="3"/>
      <dgm:spPr/>
    </dgm:pt>
    <dgm:pt modelId="{02A68F59-0ADF-434E-B736-2A0294346DBB}" type="pres">
      <dgm:prSet presAssocID="{0BB78FB8-0F84-B048-8CBC-E2E0E99B3A32}" presName="dummy3a" presStyleCnt="0"/>
      <dgm:spPr/>
    </dgm:pt>
    <dgm:pt modelId="{3E37FA97-D75E-B546-B916-0E3F5FAED28E}" type="pres">
      <dgm:prSet presAssocID="{0BB78FB8-0F84-B048-8CBC-E2E0E99B3A32}" presName="dummy3b" presStyleCnt="0"/>
      <dgm:spPr/>
    </dgm:pt>
    <dgm:pt modelId="{666DDD16-C36A-7D47-B8A0-37BCA9BDE202}" type="pres">
      <dgm:prSet presAssocID="{0BB78FB8-0F84-B048-8CBC-E2E0E99B3A32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581361D6-4434-F549-8CD4-AA3B8D60CCAA}" type="pres">
      <dgm:prSet presAssocID="{1631AA23-75B0-9A4E-AD5B-8D8636283442}" presName="arrowWedge1" presStyleLbl="fgSibTrans2D1" presStyleIdx="0" presStyleCnt="3"/>
      <dgm:spPr/>
    </dgm:pt>
    <dgm:pt modelId="{F57D23E8-B093-844C-9181-40032C8A48B1}" type="pres">
      <dgm:prSet presAssocID="{C61ACAD7-5ECE-224E-8AFE-F6D6A9FCA08F}" presName="arrowWedge2" presStyleLbl="fgSibTrans2D1" presStyleIdx="1" presStyleCnt="3"/>
      <dgm:spPr/>
    </dgm:pt>
    <dgm:pt modelId="{5574F18D-63A6-8B4C-84F4-5A93D979D24C}" type="pres">
      <dgm:prSet presAssocID="{D9E63B8A-B078-1347-8CAF-2C1C64EA7561}" presName="arrowWedge3" presStyleLbl="fgSibTrans2D1" presStyleIdx="2" presStyleCnt="3"/>
      <dgm:spPr/>
    </dgm:pt>
  </dgm:ptLst>
  <dgm:cxnLst>
    <dgm:cxn modelId="{B4A1CB01-8207-834A-872C-3C27496B7025}" type="presOf" srcId="{BA20AF66-7C5E-4F40-9B16-0A3C90D128D9}" destId="{C7A03D66-5B85-0D4B-8AB2-48F34EA8CAF9}" srcOrd="0" destOrd="0" presId="urn:microsoft.com/office/officeart/2005/8/layout/cycle8"/>
    <dgm:cxn modelId="{48B60A0E-853C-7A40-AC16-4F03151AE567}" srcId="{0BB78FB8-0F84-B048-8CBC-E2E0E99B3A32}" destId="{60C6FCBD-F35B-C248-95D4-B9707AD927A8}" srcOrd="0" destOrd="0" parTransId="{BC0BEB26-84E9-7D49-B831-2BF86C032D31}" sibTransId="{1631AA23-75B0-9A4E-AD5B-8D8636283442}"/>
    <dgm:cxn modelId="{EFA99851-55F6-4042-9870-6D1D582E97F3}" type="presOf" srcId="{60C6FCBD-F35B-C248-95D4-B9707AD927A8}" destId="{3130C94C-BBF7-6A4A-B98F-4A45F4534CDC}" srcOrd="0" destOrd="0" presId="urn:microsoft.com/office/officeart/2005/8/layout/cycle8"/>
    <dgm:cxn modelId="{6F7AEF8E-4F63-CD4E-B5D3-74BA902CE5E8}" type="presOf" srcId="{60C6FCBD-F35B-C248-95D4-B9707AD927A8}" destId="{4D42D9EA-E7FE-374D-818B-440360BA3733}" srcOrd="1" destOrd="0" presId="urn:microsoft.com/office/officeart/2005/8/layout/cycle8"/>
    <dgm:cxn modelId="{7FD8D496-A6AA-8546-BFFF-AB5BA0B7952F}" srcId="{0BB78FB8-0F84-B048-8CBC-E2E0E99B3A32}" destId="{BA20AF66-7C5E-4F40-9B16-0A3C90D128D9}" srcOrd="1" destOrd="0" parTransId="{EFC821BD-AEFD-6D47-B7C3-8DC3C18635DB}" sibTransId="{C61ACAD7-5ECE-224E-8AFE-F6D6A9FCA08F}"/>
    <dgm:cxn modelId="{5200329E-EFA5-5449-AFB7-90433460C587}" type="presOf" srcId="{BA20AF66-7C5E-4F40-9B16-0A3C90D128D9}" destId="{9A4D2F11-5281-5F46-B426-6D6634A0BE3A}" srcOrd="1" destOrd="0" presId="urn:microsoft.com/office/officeart/2005/8/layout/cycle8"/>
    <dgm:cxn modelId="{D7CB06A1-2FC2-7043-B1FD-3EE29E093736}" type="presOf" srcId="{E172C0E0-9C8B-7A4C-A1B5-D353C2A83FB9}" destId="{666DDD16-C36A-7D47-B8A0-37BCA9BDE202}" srcOrd="1" destOrd="0" presId="urn:microsoft.com/office/officeart/2005/8/layout/cycle8"/>
    <dgm:cxn modelId="{46E38DC0-967C-7D4F-A2C2-6BAC7FE99C10}" type="presOf" srcId="{E172C0E0-9C8B-7A4C-A1B5-D353C2A83FB9}" destId="{E7A94EEB-0F3F-5846-B4C7-C8A336C71F22}" srcOrd="0" destOrd="0" presId="urn:microsoft.com/office/officeart/2005/8/layout/cycle8"/>
    <dgm:cxn modelId="{59D881EA-EADB-3D47-9F78-4968DE0E8602}" type="presOf" srcId="{0BB78FB8-0F84-B048-8CBC-E2E0E99B3A32}" destId="{4993F790-EF52-6C4D-93B7-12575DD24032}" srcOrd="0" destOrd="0" presId="urn:microsoft.com/office/officeart/2005/8/layout/cycle8"/>
    <dgm:cxn modelId="{6348BDFE-2F3E-704E-8A43-2A0F6EDD4AF1}" srcId="{0BB78FB8-0F84-B048-8CBC-E2E0E99B3A32}" destId="{E172C0E0-9C8B-7A4C-A1B5-D353C2A83FB9}" srcOrd="2" destOrd="0" parTransId="{B7325DBE-E69C-8641-8E70-61C4C478C078}" sibTransId="{D9E63B8A-B078-1347-8CAF-2C1C64EA7561}"/>
    <dgm:cxn modelId="{BD12E34B-7AFD-FF4C-8AF0-B7560551C005}" type="presParOf" srcId="{4993F790-EF52-6C4D-93B7-12575DD24032}" destId="{3130C94C-BBF7-6A4A-B98F-4A45F4534CDC}" srcOrd="0" destOrd="0" presId="urn:microsoft.com/office/officeart/2005/8/layout/cycle8"/>
    <dgm:cxn modelId="{D9B66B2A-A706-D240-BF47-461603CD1ABF}" type="presParOf" srcId="{4993F790-EF52-6C4D-93B7-12575DD24032}" destId="{09EB709E-E63A-BD42-ADFF-34560E8FFC14}" srcOrd="1" destOrd="0" presId="urn:microsoft.com/office/officeart/2005/8/layout/cycle8"/>
    <dgm:cxn modelId="{1A6EC4D2-897B-1C4F-AA60-DFF6563CC498}" type="presParOf" srcId="{4993F790-EF52-6C4D-93B7-12575DD24032}" destId="{58EF2ACF-CC52-3849-8D2D-C80EAC4A418A}" srcOrd="2" destOrd="0" presId="urn:microsoft.com/office/officeart/2005/8/layout/cycle8"/>
    <dgm:cxn modelId="{03D3D03C-709B-8C4E-98C1-4F904068E462}" type="presParOf" srcId="{4993F790-EF52-6C4D-93B7-12575DD24032}" destId="{4D42D9EA-E7FE-374D-818B-440360BA3733}" srcOrd="3" destOrd="0" presId="urn:microsoft.com/office/officeart/2005/8/layout/cycle8"/>
    <dgm:cxn modelId="{741A7E0D-BB78-204A-8E58-657882F5FE47}" type="presParOf" srcId="{4993F790-EF52-6C4D-93B7-12575DD24032}" destId="{C7A03D66-5B85-0D4B-8AB2-48F34EA8CAF9}" srcOrd="4" destOrd="0" presId="urn:microsoft.com/office/officeart/2005/8/layout/cycle8"/>
    <dgm:cxn modelId="{31978302-BEE4-2A42-8930-D68618A40B34}" type="presParOf" srcId="{4993F790-EF52-6C4D-93B7-12575DD24032}" destId="{8197447F-B3AF-0048-84C0-A313599B8D17}" srcOrd="5" destOrd="0" presId="urn:microsoft.com/office/officeart/2005/8/layout/cycle8"/>
    <dgm:cxn modelId="{8AB31FDC-B648-0744-BBF5-3EC3D40F40F3}" type="presParOf" srcId="{4993F790-EF52-6C4D-93B7-12575DD24032}" destId="{72CBD1DE-9FB0-B946-9709-0CF866F46A04}" srcOrd="6" destOrd="0" presId="urn:microsoft.com/office/officeart/2005/8/layout/cycle8"/>
    <dgm:cxn modelId="{375062F7-4405-0F46-BDAA-2CF24B41F6B4}" type="presParOf" srcId="{4993F790-EF52-6C4D-93B7-12575DD24032}" destId="{9A4D2F11-5281-5F46-B426-6D6634A0BE3A}" srcOrd="7" destOrd="0" presId="urn:microsoft.com/office/officeart/2005/8/layout/cycle8"/>
    <dgm:cxn modelId="{91A12DC1-BF77-5E45-AB64-DE7E10AEAA71}" type="presParOf" srcId="{4993F790-EF52-6C4D-93B7-12575DD24032}" destId="{E7A94EEB-0F3F-5846-B4C7-C8A336C71F22}" srcOrd="8" destOrd="0" presId="urn:microsoft.com/office/officeart/2005/8/layout/cycle8"/>
    <dgm:cxn modelId="{AE84C11C-49B6-0C4E-800B-55D5E5276EB1}" type="presParOf" srcId="{4993F790-EF52-6C4D-93B7-12575DD24032}" destId="{02A68F59-0ADF-434E-B736-2A0294346DBB}" srcOrd="9" destOrd="0" presId="urn:microsoft.com/office/officeart/2005/8/layout/cycle8"/>
    <dgm:cxn modelId="{51C7B2ED-19DE-FC4E-890F-042C0D9B6009}" type="presParOf" srcId="{4993F790-EF52-6C4D-93B7-12575DD24032}" destId="{3E37FA97-D75E-B546-B916-0E3F5FAED28E}" srcOrd="10" destOrd="0" presId="urn:microsoft.com/office/officeart/2005/8/layout/cycle8"/>
    <dgm:cxn modelId="{AC3D948E-54AC-A54E-AA37-349354A57B6D}" type="presParOf" srcId="{4993F790-EF52-6C4D-93B7-12575DD24032}" destId="{666DDD16-C36A-7D47-B8A0-37BCA9BDE202}" srcOrd="11" destOrd="0" presId="urn:microsoft.com/office/officeart/2005/8/layout/cycle8"/>
    <dgm:cxn modelId="{A66EA1BD-6475-A04F-8C7D-9632D4813810}" type="presParOf" srcId="{4993F790-EF52-6C4D-93B7-12575DD24032}" destId="{581361D6-4434-F549-8CD4-AA3B8D60CCAA}" srcOrd="12" destOrd="0" presId="urn:microsoft.com/office/officeart/2005/8/layout/cycle8"/>
    <dgm:cxn modelId="{EB077EA5-B2F0-AD41-B9C1-D726BB0A310E}" type="presParOf" srcId="{4993F790-EF52-6C4D-93B7-12575DD24032}" destId="{F57D23E8-B093-844C-9181-40032C8A48B1}" srcOrd="13" destOrd="0" presId="urn:microsoft.com/office/officeart/2005/8/layout/cycle8"/>
    <dgm:cxn modelId="{E2E2CC22-A734-F74B-816A-5E3D6EBA9700}" type="presParOf" srcId="{4993F790-EF52-6C4D-93B7-12575DD24032}" destId="{5574F18D-63A6-8B4C-84F4-5A93D979D24C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30C94C-BBF7-6A4A-B98F-4A45F4534CDC}">
      <dsp:nvSpPr>
        <dsp:cNvPr id="0" name=""/>
        <dsp:cNvSpPr/>
      </dsp:nvSpPr>
      <dsp:spPr>
        <a:xfrm>
          <a:off x="1917160" y="288266"/>
          <a:ext cx="3725295" cy="3725295"/>
        </a:xfrm>
        <a:prstGeom prst="pie">
          <a:avLst>
            <a:gd name="adj1" fmla="val 16200000"/>
            <a:gd name="adj2" fmla="val 1800000"/>
          </a:avLst>
        </a:prstGeom>
        <a:solidFill>
          <a:srgbClr val="0A5AC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/>
        </a:p>
      </dsp:txBody>
      <dsp:txXfrm>
        <a:off x="3880480" y="1077674"/>
        <a:ext cx="1330462" cy="1108719"/>
      </dsp:txXfrm>
    </dsp:sp>
    <dsp:sp modelId="{C7A03D66-5B85-0D4B-8AB2-48F34EA8CAF9}">
      <dsp:nvSpPr>
        <dsp:cNvPr id="0" name=""/>
        <dsp:cNvSpPr/>
      </dsp:nvSpPr>
      <dsp:spPr>
        <a:xfrm>
          <a:off x="1840437" y="421313"/>
          <a:ext cx="3725295" cy="3725295"/>
        </a:xfrm>
        <a:prstGeom prst="pie">
          <a:avLst>
            <a:gd name="adj1" fmla="val 1800000"/>
            <a:gd name="adj2" fmla="val 9000000"/>
          </a:avLst>
        </a:prstGeom>
        <a:solidFill>
          <a:srgbClr val="01438F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900" kern="1200" dirty="0"/>
        </a:p>
      </dsp:txBody>
      <dsp:txXfrm>
        <a:off x="2727412" y="2838320"/>
        <a:ext cx="1995694" cy="975672"/>
      </dsp:txXfrm>
    </dsp:sp>
    <dsp:sp modelId="{E7A94EEB-0F3F-5846-B4C7-C8A336C71F22}">
      <dsp:nvSpPr>
        <dsp:cNvPr id="0" name=""/>
        <dsp:cNvSpPr/>
      </dsp:nvSpPr>
      <dsp:spPr>
        <a:xfrm>
          <a:off x="1763714" y="288266"/>
          <a:ext cx="3725295" cy="3725295"/>
        </a:xfrm>
        <a:prstGeom prst="pie">
          <a:avLst>
            <a:gd name="adj1" fmla="val 9000000"/>
            <a:gd name="adj2" fmla="val 16200000"/>
          </a:avLst>
        </a:prstGeom>
        <a:solidFill>
          <a:srgbClr val="0C258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 dirty="0"/>
        </a:p>
      </dsp:txBody>
      <dsp:txXfrm>
        <a:off x="2195227" y="1077674"/>
        <a:ext cx="1330462" cy="1108719"/>
      </dsp:txXfrm>
    </dsp:sp>
    <dsp:sp modelId="{581361D6-4434-F549-8CD4-AA3B8D60CCAA}">
      <dsp:nvSpPr>
        <dsp:cNvPr id="0" name=""/>
        <dsp:cNvSpPr/>
      </dsp:nvSpPr>
      <dsp:spPr>
        <a:xfrm>
          <a:off x="1686854" y="57653"/>
          <a:ext cx="4186522" cy="4186522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7D23E8-B093-844C-9181-40032C8A48B1}">
      <dsp:nvSpPr>
        <dsp:cNvPr id="0" name=""/>
        <dsp:cNvSpPr/>
      </dsp:nvSpPr>
      <dsp:spPr>
        <a:xfrm>
          <a:off x="1609824" y="190464"/>
          <a:ext cx="4186522" cy="4186522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74F18D-63A6-8B4C-84F4-5A93D979D24C}">
      <dsp:nvSpPr>
        <dsp:cNvPr id="0" name=""/>
        <dsp:cNvSpPr/>
      </dsp:nvSpPr>
      <dsp:spPr>
        <a:xfrm>
          <a:off x="1532793" y="57653"/>
          <a:ext cx="4186522" cy="4186522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FB324E-C1FF-460F-987A-58162BCAFE57}" type="datetimeFigureOut">
              <a:rPr lang="en-GB" smtClean="0"/>
              <a:t>27/07/2020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E289C3-2ED0-4BFF-B91A-D7FC08CE2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6761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500"/>
            </a:lvl1pPr>
          </a:lstStyle>
          <a:p>
            <a:r>
              <a:rPr lang="en-US" dirty="0"/>
              <a:t>Click to edit Master       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81586"/>
            <a:ext cx="9144000" cy="147621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08678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838200" y="2327564"/>
            <a:ext cx="1051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200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54" y="-2435"/>
            <a:ext cx="11873346" cy="195349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58678"/>
            <a:ext cx="10515600" cy="1425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474433"/>
            <a:ext cx="10515600" cy="3159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21" y="5734373"/>
            <a:ext cx="1949904" cy="76119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902485" y="6157011"/>
            <a:ext cx="2533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0" dirty="0" err="1">
                <a:solidFill>
                  <a:srgbClr val="0C2580"/>
                </a:solidFill>
                <a:latin typeface="Calibri" charset="0"/>
                <a:ea typeface="Calibri" charset="0"/>
                <a:cs typeface="Calibri" charset="0"/>
              </a:rPr>
              <a:t>bvrla.co.uk</a:t>
            </a:r>
            <a:endParaRPr lang="en-US" sz="1600" b="1" i="0" dirty="0">
              <a:solidFill>
                <a:srgbClr val="0C258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34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rgbClr val="0C2580"/>
          </a:solidFill>
          <a:latin typeface="Rockwell" charset="0"/>
          <a:ea typeface="Rockwell" charset="0"/>
          <a:cs typeface="Rockwel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hyperlink" Target="https://www.bvrla.co.uk/resource/mobility-credits-report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6419"/>
            <a:ext cx="9144000" cy="2387600"/>
          </a:xfrm>
        </p:spPr>
        <p:txBody>
          <a:bodyPr anchor="b">
            <a:normAutofit/>
          </a:bodyPr>
          <a:lstStyle>
            <a:lvl1pPr algn="ctr">
              <a:defRPr sz="5500"/>
            </a:lvl1pPr>
          </a:lstStyle>
          <a:p>
            <a:r>
              <a:rPr lang="en-US" dirty="0" err="1"/>
              <a:t>Decarbonising</a:t>
            </a:r>
            <a:r>
              <a:rPr lang="en-US" dirty="0"/>
              <a:t> Road Transport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81586"/>
            <a:ext cx="9144000" cy="147621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Catherine Bowen, Senior Policy Advisor</a:t>
            </a:r>
          </a:p>
          <a:p>
            <a:r>
              <a:rPr lang="en-US" dirty="0"/>
              <a:t>British Vehicle Rental and Leasing Association (BVRLA)</a:t>
            </a:r>
          </a:p>
          <a:p>
            <a:r>
              <a:rPr lang="en-US" dirty="0"/>
              <a:t>July 2020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351C54-6B2C-4DFE-A9AB-E627A7D0E765}"/>
              </a:ext>
            </a:extLst>
          </p:cNvPr>
          <p:cNvSpPr/>
          <p:nvPr/>
        </p:nvSpPr>
        <p:spPr>
          <a:xfrm>
            <a:off x="10371909" y="6191794"/>
            <a:ext cx="1114697" cy="330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6CB3A267-437D-4E1E-ABC6-DD150680BA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7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57"/>
    </mc:Choice>
    <mc:Fallback xmlns="">
      <p:transition spd="slow" advTm="90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BB7E4-1658-46F4-BF5C-AD063EE63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 more information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1F52F4-A867-487F-B53B-35E15D6078FC}"/>
              </a:ext>
            </a:extLst>
          </p:cNvPr>
          <p:cNvSpPr/>
          <p:nvPr/>
        </p:nvSpPr>
        <p:spPr>
          <a:xfrm>
            <a:off x="450574" y="2319130"/>
            <a:ext cx="1881809" cy="318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C2129FE-1416-496B-8139-6CFAD1BFC554}"/>
              </a:ext>
            </a:extLst>
          </p:cNvPr>
          <p:cNvSpPr/>
          <p:nvPr/>
        </p:nvSpPr>
        <p:spPr>
          <a:xfrm>
            <a:off x="10151165" y="6096000"/>
            <a:ext cx="1470992" cy="424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C3DED9-6430-4FED-B94E-FF73EFCC10D4}"/>
              </a:ext>
            </a:extLst>
          </p:cNvPr>
          <p:cNvSpPr/>
          <p:nvPr/>
        </p:nvSpPr>
        <p:spPr>
          <a:xfrm>
            <a:off x="861390" y="2017356"/>
            <a:ext cx="60452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3600" b="1" dirty="0">
                <a:solidFill>
                  <a:srgbClr val="0C2580"/>
                </a:solidFill>
                <a:latin typeface="Rockwell" charset="0"/>
              </a:rPr>
              <a:t>policy@bvrla.co.uk</a:t>
            </a:r>
          </a:p>
          <a:p>
            <a:pPr lvl="0"/>
            <a:endParaRPr lang="en-GB" sz="3600" b="1" dirty="0">
              <a:solidFill>
                <a:srgbClr val="0C2580"/>
              </a:solidFill>
              <a:latin typeface="Rockwell" charset="0"/>
            </a:endParaRPr>
          </a:p>
          <a:p>
            <a:pPr lvl="0"/>
            <a:r>
              <a:rPr lang="en-GB" sz="3600" b="1" dirty="0">
                <a:solidFill>
                  <a:srgbClr val="0C2580"/>
                </a:solidFill>
                <a:latin typeface="Rockwell" charset="0"/>
              </a:rPr>
              <a:t>www.bvrla.co.uk </a:t>
            </a:r>
            <a:endParaRPr lang="en-GB" sz="3600" dirty="0">
              <a:latin typeface="Rockwell" panose="02060603020205020403" pitchFamily="18" charset="0"/>
            </a:endParaRPr>
          </a:p>
        </p:txBody>
      </p:sp>
      <p:pic>
        <p:nvPicPr>
          <p:cNvPr id="1026" name="Picture 2" descr="Email Addresses » Create the perfect one for your UK business | IONOS by 1&amp;1">
            <a:extLst>
              <a:ext uri="{FF2B5EF4-FFF2-40B4-BE49-F238E27FC236}">
                <a16:creationId xmlns:a16="http://schemas.microsoft.com/office/drawing/2014/main" id="{95B665F7-9135-4499-8074-4D28259F7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286" y="1822956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81AC3B2F-1240-4D34-A58A-EF452EB8FE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9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48"/>
    </mc:Choice>
    <mc:Fallback xmlns="">
      <p:transition spd="slow" advTm="11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35DCE8C-CD52-47DC-9C9A-CC1C12BD377A}"/>
              </a:ext>
            </a:extLst>
          </p:cNvPr>
          <p:cNvSpPr/>
          <p:nvPr/>
        </p:nvSpPr>
        <p:spPr>
          <a:xfrm>
            <a:off x="649357" y="2239617"/>
            <a:ext cx="1775791" cy="49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2F245D9-EA1B-4F42-BB98-920136544C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084" y="623677"/>
            <a:ext cx="7801832" cy="5006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53D0757-C454-49B7-BF2F-3CA8F8C4983C}"/>
              </a:ext>
            </a:extLst>
          </p:cNvPr>
          <p:cNvSpPr/>
          <p:nvPr/>
        </p:nvSpPr>
        <p:spPr>
          <a:xfrm>
            <a:off x="9899374" y="6205496"/>
            <a:ext cx="1523999" cy="490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2A939CCB-133B-4B67-96DD-75E92540FF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4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294"/>
    </mc:Choice>
    <mc:Fallback xmlns="">
      <p:transition spd="slow" advTm="272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452D87-869A-484E-A8DE-1DC2E6E80100}"/>
              </a:ext>
            </a:extLst>
          </p:cNvPr>
          <p:cNvSpPr/>
          <p:nvPr/>
        </p:nvSpPr>
        <p:spPr>
          <a:xfrm>
            <a:off x="783771" y="2386149"/>
            <a:ext cx="1358538" cy="391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7C545E-77CC-4829-8132-DACEF4A98B39}"/>
              </a:ext>
            </a:extLst>
          </p:cNvPr>
          <p:cNvSpPr txBox="1">
            <a:spLocks/>
          </p:cNvSpPr>
          <p:nvPr/>
        </p:nvSpPr>
        <p:spPr>
          <a:xfrm>
            <a:off x="905691" y="255552"/>
            <a:ext cx="10515600" cy="1425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0C2580"/>
                </a:solidFill>
                <a:latin typeface="Rockwell" charset="0"/>
                <a:ea typeface="Rockwell" charset="0"/>
                <a:cs typeface="Rockwell" charset="0"/>
              </a:defRPr>
            </a:lvl1pPr>
          </a:lstStyle>
          <a:p>
            <a:pPr algn="ctr"/>
            <a:r>
              <a:rPr lang="en-GB" sz="4400" dirty="0"/>
              <a:t>Decarbonising Road Transport</a:t>
            </a:r>
            <a:endParaRPr lang="en-GB" dirty="0"/>
          </a:p>
        </p:txBody>
      </p:sp>
      <p:sp>
        <p:nvSpPr>
          <p:cNvPr id="22" name="Rectangle 21"/>
          <p:cNvSpPr/>
          <p:nvPr/>
        </p:nvSpPr>
        <p:spPr>
          <a:xfrm>
            <a:off x="10214639" y="6171165"/>
            <a:ext cx="1518392" cy="469395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83319" y="2386149"/>
            <a:ext cx="592546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GB" sz="2000" dirty="0"/>
              <a:t>80% all new BEVs purchased </a:t>
            </a:r>
          </a:p>
          <a:p>
            <a:pPr marL="285750" lvl="0" indent="-285750">
              <a:buFont typeface="Arial"/>
              <a:buChar char="•"/>
            </a:pPr>
            <a:endParaRPr lang="en-GB" sz="800" dirty="0"/>
          </a:p>
          <a:p>
            <a:pPr marL="285750" lvl="0" indent="-285750">
              <a:buFont typeface="Arial"/>
              <a:buChar char="•"/>
            </a:pPr>
            <a:r>
              <a:rPr lang="en-GB" sz="2000" dirty="0"/>
              <a:t>Surge in demand – Benefit In Kind (</a:t>
            </a:r>
            <a:r>
              <a:rPr lang="en-GB" sz="2000" dirty="0" err="1"/>
              <a:t>BiK</a:t>
            </a:r>
            <a:r>
              <a:rPr lang="en-GB" sz="2000" dirty="0"/>
              <a:t>) rate change</a:t>
            </a:r>
          </a:p>
          <a:p>
            <a:pPr marL="285750" lvl="0" indent="-285750">
              <a:buFont typeface="Arial"/>
              <a:buChar char="•"/>
            </a:pPr>
            <a:endParaRPr lang="en-GB" sz="800" dirty="0"/>
          </a:p>
          <a:p>
            <a:pPr marL="285750" lvl="0" indent="-285750">
              <a:buFont typeface="Arial"/>
              <a:buChar char="•"/>
            </a:pPr>
            <a:r>
              <a:rPr lang="en-GB" sz="2000" dirty="0"/>
              <a:t>Car clubs &amp; rental – ‘try before you buy’ &amp; move away from private car ownership </a:t>
            </a:r>
          </a:p>
          <a:p>
            <a:pPr marL="285750" lvl="0" indent="-285750">
              <a:buFont typeface="Arial"/>
              <a:buChar char="•"/>
            </a:pPr>
            <a:endParaRPr lang="en-GB" sz="800" dirty="0"/>
          </a:p>
          <a:p>
            <a:pPr marL="285750" lvl="0" indent="-285750">
              <a:buFont typeface="Arial"/>
              <a:buChar char="•"/>
            </a:pPr>
            <a:r>
              <a:rPr lang="en-GB" sz="2000" dirty="0"/>
              <a:t>CAZ compliant vehicles</a:t>
            </a:r>
          </a:p>
          <a:p>
            <a:pPr marL="285750" lvl="0" indent="-285750">
              <a:buFont typeface="Arial"/>
              <a:buChar char="•"/>
            </a:pPr>
            <a:endParaRPr lang="en-GB" sz="800" dirty="0"/>
          </a:p>
          <a:p>
            <a:pPr marL="285750" lvl="0" indent="-285750">
              <a:buFont typeface="Arial"/>
              <a:buChar char="•"/>
            </a:pPr>
            <a:r>
              <a:rPr lang="en-GB" sz="2000" dirty="0"/>
              <a:t>Affordable second hand, nearly new, vehicles</a:t>
            </a:r>
          </a:p>
          <a:p>
            <a:pPr marL="285750" lvl="0" indent="-285750">
              <a:buFont typeface="Arial"/>
              <a:buChar char="•"/>
            </a:pPr>
            <a:endParaRPr lang="en-GB" sz="800" dirty="0"/>
          </a:p>
        </p:txBody>
      </p:sp>
      <p:pic>
        <p:nvPicPr>
          <p:cNvPr id="1028" name="Picture 4" descr="Electric car,parking,loading,free pictures, free photos - free ...">
            <a:extLst>
              <a:ext uri="{FF2B5EF4-FFF2-40B4-BE49-F238E27FC236}">
                <a16:creationId xmlns:a16="http://schemas.microsoft.com/office/drawing/2014/main" id="{DC5135F1-8C31-45B1-A1F5-D48FF6CC5C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154" y="2042394"/>
            <a:ext cx="4685139" cy="35138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74E8B2-0FED-49F1-B1E9-9D425984C4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44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551"/>
    </mc:Choice>
    <mc:Fallback xmlns="">
      <p:transition spd="slow" advTm="1355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452D87-869A-484E-A8DE-1DC2E6E80100}"/>
              </a:ext>
            </a:extLst>
          </p:cNvPr>
          <p:cNvSpPr/>
          <p:nvPr/>
        </p:nvSpPr>
        <p:spPr>
          <a:xfrm>
            <a:off x="783771" y="2386149"/>
            <a:ext cx="1358538" cy="391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7C545E-77CC-4829-8132-DACEF4A98B39}"/>
              </a:ext>
            </a:extLst>
          </p:cNvPr>
          <p:cNvSpPr txBox="1">
            <a:spLocks/>
          </p:cNvSpPr>
          <p:nvPr/>
        </p:nvSpPr>
        <p:spPr>
          <a:xfrm>
            <a:off x="905691" y="255552"/>
            <a:ext cx="10515600" cy="1425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0C2580"/>
                </a:solidFill>
                <a:latin typeface="Rockwell" charset="0"/>
                <a:ea typeface="Rockwell" charset="0"/>
                <a:cs typeface="Rockwell" charset="0"/>
              </a:defRPr>
            </a:lvl1pPr>
          </a:lstStyle>
          <a:p>
            <a:pPr algn="ctr"/>
            <a:r>
              <a:rPr lang="en-GB" sz="4400" dirty="0"/>
              <a:t>No one size fits all approach </a:t>
            </a:r>
            <a:endParaRPr lang="en-GB" dirty="0"/>
          </a:p>
        </p:txBody>
      </p:sp>
      <p:sp>
        <p:nvSpPr>
          <p:cNvPr id="22" name="Rectangle 21"/>
          <p:cNvSpPr/>
          <p:nvPr/>
        </p:nvSpPr>
        <p:spPr>
          <a:xfrm>
            <a:off x="10214639" y="6171165"/>
            <a:ext cx="1518392" cy="469395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70709" y="1542681"/>
            <a:ext cx="5801143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GB" dirty="0"/>
              <a:t>Members face some unique challenges – the speed of transition is therefore dependent on how quickly these challenges can be overcome</a:t>
            </a:r>
          </a:p>
          <a:p>
            <a:pPr marL="285750" lvl="0" indent="-285750">
              <a:buFont typeface="Arial"/>
              <a:buChar char="•"/>
            </a:pPr>
            <a:endParaRPr lang="en-GB" dirty="0"/>
          </a:p>
          <a:p>
            <a:pPr marL="285750" lvl="0" indent="-285750">
              <a:buFont typeface="Arial"/>
              <a:buChar char="•"/>
            </a:pPr>
            <a:r>
              <a:rPr lang="en-GB" dirty="0"/>
              <a:t>The Government needs to tailor support and targets to each specific use case and set of barriers</a:t>
            </a:r>
          </a:p>
          <a:p>
            <a:pPr marL="285750" indent="-285750">
              <a:buFont typeface="Arial"/>
              <a:buChar char="•"/>
            </a:pPr>
            <a:endParaRPr lang="en-GB" dirty="0"/>
          </a:p>
          <a:p>
            <a:pPr marL="285750" indent="-285750">
              <a:buFont typeface="Arial"/>
              <a:buChar char="•"/>
            </a:pPr>
            <a:r>
              <a:rPr lang="en-GB" dirty="0"/>
              <a:t>For each fleet segment the Government must give specific consideration to the </a:t>
            </a:r>
            <a:r>
              <a:rPr lang="en-GB" b="1" dirty="0"/>
              <a:t>demand</a:t>
            </a:r>
            <a:r>
              <a:rPr lang="en-GB" dirty="0"/>
              <a:t> measures that will drive uptake, the </a:t>
            </a:r>
            <a:r>
              <a:rPr lang="en-GB" b="1" dirty="0"/>
              <a:t>supply</a:t>
            </a:r>
            <a:r>
              <a:rPr lang="en-GB" dirty="0"/>
              <a:t> measures that will ensure sufficient vehicles are available and the </a:t>
            </a:r>
            <a:r>
              <a:rPr lang="en-GB" b="1" dirty="0"/>
              <a:t>infrastructure</a:t>
            </a:r>
            <a:r>
              <a:rPr lang="en-GB" dirty="0"/>
              <a:t> measures that will meet the fleet operating model</a:t>
            </a:r>
          </a:p>
          <a:p>
            <a:pPr marL="285750" lvl="0" indent="-285750">
              <a:buFont typeface="Arial"/>
              <a:buChar char="•"/>
            </a:pPr>
            <a:endParaRPr lang="en-GB" dirty="0"/>
          </a:p>
          <a:p>
            <a:pPr marL="285750" lvl="0" indent="-285750">
              <a:buFont typeface="Arial"/>
              <a:buChar char="•"/>
            </a:pPr>
            <a:endParaRPr lang="en-GB" dirty="0"/>
          </a:p>
          <a:p>
            <a:pPr marL="285750" lvl="0" indent="-285750">
              <a:buFont typeface="Arial"/>
              <a:buChar char="•"/>
            </a:pPr>
            <a:endParaRPr lang="en-GB" dirty="0"/>
          </a:p>
          <a:p>
            <a:pPr marL="285750" lvl="0" indent="-285750">
              <a:buFont typeface="Arial"/>
              <a:buChar char="•"/>
            </a:pPr>
            <a:endParaRPr lang="en-GB" sz="20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8860" y="1979583"/>
            <a:ext cx="4369669" cy="28988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7BF9733C-67B5-4A1F-B32A-A4233F1637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0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855"/>
    </mc:Choice>
    <mc:Fallback xmlns="">
      <p:transition spd="slow" advTm="428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0214639" y="6171165"/>
            <a:ext cx="1518392" cy="469395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452D87-869A-484E-A8DE-1DC2E6E80100}"/>
              </a:ext>
            </a:extLst>
          </p:cNvPr>
          <p:cNvSpPr/>
          <p:nvPr/>
        </p:nvSpPr>
        <p:spPr>
          <a:xfrm>
            <a:off x="783771" y="2386149"/>
            <a:ext cx="1358538" cy="391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7C545E-77CC-4829-8132-DACEF4A98B39}"/>
              </a:ext>
            </a:extLst>
          </p:cNvPr>
          <p:cNvSpPr txBox="1">
            <a:spLocks/>
          </p:cNvSpPr>
          <p:nvPr/>
        </p:nvSpPr>
        <p:spPr>
          <a:xfrm>
            <a:off x="905691" y="269358"/>
            <a:ext cx="10515600" cy="1425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0C2580"/>
                </a:solidFill>
                <a:latin typeface="Rockwell" charset="0"/>
                <a:ea typeface="Rockwell" charset="0"/>
                <a:cs typeface="Rockwell" charset="0"/>
              </a:defRPr>
            </a:lvl1pPr>
          </a:lstStyle>
          <a:p>
            <a:pPr algn="ctr"/>
            <a:r>
              <a:rPr lang="en-GB" sz="4400" dirty="0"/>
              <a:t>Key Challenges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2477539" y="1529533"/>
          <a:ext cx="7406171" cy="4434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Rectangle 11"/>
          <p:cNvSpPr/>
          <p:nvPr/>
        </p:nvSpPr>
        <p:spPr>
          <a:xfrm>
            <a:off x="78676" y="1991283"/>
            <a:ext cx="41272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/>
              <a:buChar char="•"/>
            </a:pPr>
            <a:r>
              <a:rPr lang="en-GB" b="1" dirty="0"/>
              <a:t>Plug-in grant </a:t>
            </a:r>
            <a:r>
              <a:rPr lang="en-GB" dirty="0"/>
              <a:t>will end</a:t>
            </a:r>
            <a:endParaRPr lang="en-GB" sz="1600" dirty="0"/>
          </a:p>
          <a:p>
            <a:pPr marL="742950" lvl="1" indent="-285750">
              <a:buFont typeface="Arial"/>
              <a:buChar char="•"/>
            </a:pPr>
            <a:r>
              <a:rPr lang="en-GB" b="1" dirty="0"/>
              <a:t>Van grant </a:t>
            </a:r>
            <a:r>
              <a:rPr lang="en-GB" dirty="0"/>
              <a:t>complicated</a:t>
            </a:r>
            <a:endParaRPr lang="en-GB" sz="1600" dirty="0"/>
          </a:p>
          <a:p>
            <a:pPr marL="742950" lvl="1" indent="-285750">
              <a:buFont typeface="Arial"/>
              <a:buChar char="•"/>
            </a:pPr>
            <a:r>
              <a:rPr lang="en-GB" b="1" dirty="0"/>
              <a:t>TCO</a:t>
            </a:r>
            <a:r>
              <a:rPr lang="en-GB" dirty="0"/>
              <a:t> needs to stack up to make business case for investment</a:t>
            </a:r>
            <a:endParaRPr lang="en-GB" sz="1600" dirty="0"/>
          </a:p>
          <a:p>
            <a:pPr marL="742950" lvl="1" indent="-285750">
              <a:buFont typeface="Arial"/>
              <a:buChar char="•"/>
            </a:pPr>
            <a:r>
              <a:rPr lang="en-GB" b="1" dirty="0"/>
              <a:t>Price parity issue for rental</a:t>
            </a:r>
            <a:r>
              <a:rPr lang="en-GB" dirty="0"/>
              <a:t>- TCO benefits don’t apply, customers unwilling to pay more for expensive E</a:t>
            </a:r>
            <a:r>
              <a:rPr lang="en-US" dirty="0"/>
              <a:t>V</a:t>
            </a:r>
            <a:r>
              <a:rPr lang="en-GB" dirty="0"/>
              <a:t>s, accidents/write offs also more costly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>
          <a:xfrm>
            <a:off x="2955588" y="5609617"/>
            <a:ext cx="8232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/>
              <a:buChar char="•"/>
            </a:pPr>
            <a:r>
              <a:rPr lang="en-GB" b="1" dirty="0"/>
              <a:t>Limited Supply</a:t>
            </a:r>
          </a:p>
          <a:p>
            <a:pPr marL="742950" lvl="1" indent="-285750">
              <a:buFont typeface="Arial"/>
              <a:buChar char="•"/>
            </a:pPr>
            <a:r>
              <a:rPr lang="en-GB" b="1" dirty="0"/>
              <a:t>Van supply</a:t>
            </a:r>
            <a:r>
              <a:rPr lang="en-GB" dirty="0"/>
              <a:t> especially constrained</a:t>
            </a:r>
          </a:p>
          <a:p>
            <a:pPr marL="742950" lvl="1" indent="-285750">
              <a:buFont typeface="Arial"/>
              <a:buChar char="•"/>
            </a:pPr>
            <a:r>
              <a:rPr lang="en-GB" b="1" dirty="0"/>
              <a:t>Specialist vehicles </a:t>
            </a:r>
            <a:r>
              <a:rPr lang="en-GB" dirty="0"/>
              <a:t>– power from battery not enough. Small but critical</a:t>
            </a:r>
          </a:p>
          <a:p>
            <a:pPr marL="742950" lvl="1" indent="-285750">
              <a:buFont typeface="Arial"/>
              <a:buChar char="•"/>
            </a:pPr>
            <a:r>
              <a:rPr lang="en-GB" b="1" dirty="0"/>
              <a:t>UK uncompetitive </a:t>
            </a:r>
            <a:r>
              <a:rPr lang="en-GB" dirty="0"/>
              <a:t>- better incentives elsewhere in EU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934165" y="1945763"/>
            <a:ext cx="379886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/>
              <a:buChar char="•"/>
            </a:pPr>
            <a:r>
              <a:rPr lang="en-GB" b="1" dirty="0"/>
              <a:t>Grid upgrade </a:t>
            </a:r>
            <a:r>
              <a:rPr lang="en-GB" dirty="0"/>
              <a:t>costs and time</a:t>
            </a:r>
            <a:br>
              <a:rPr lang="en-GB" dirty="0"/>
            </a:br>
            <a:r>
              <a:rPr lang="en-GB" dirty="0"/>
              <a:t>- One member quoted £100k+ </a:t>
            </a:r>
          </a:p>
          <a:p>
            <a:pPr marL="742950" lvl="1" indent="-285750">
              <a:buFont typeface="Arial"/>
              <a:buChar char="•"/>
            </a:pPr>
            <a:r>
              <a:rPr lang="en-GB" b="1" dirty="0"/>
              <a:t>Constrained employees </a:t>
            </a:r>
            <a:r>
              <a:rPr lang="en-GB" dirty="0"/>
              <a:t>take vehicles home but public charging reliant</a:t>
            </a:r>
            <a:br>
              <a:rPr lang="en-GB" dirty="0"/>
            </a:br>
            <a:r>
              <a:rPr lang="en-GB" dirty="0"/>
              <a:t>- British Gas – 65% engineers</a:t>
            </a:r>
          </a:p>
          <a:p>
            <a:pPr marL="742950" lvl="1" indent="-285750">
              <a:buFont typeface="Arial"/>
              <a:buChar char="•"/>
            </a:pPr>
            <a:r>
              <a:rPr lang="en-GB" b="1" dirty="0"/>
              <a:t>Public charge points </a:t>
            </a:r>
            <a:r>
              <a:rPr lang="en-GB" dirty="0"/>
              <a:t>–ease of payment, ability to roam, reliability</a:t>
            </a:r>
            <a:endParaRPr lang="en-GB" sz="1600" dirty="0"/>
          </a:p>
          <a:p>
            <a:pPr marL="742950" lvl="1" indent="-285750">
              <a:buFont typeface="Arial"/>
              <a:buChar char="•"/>
            </a:pPr>
            <a:r>
              <a:rPr lang="en-GB" b="1" dirty="0"/>
              <a:t>Rapid charging </a:t>
            </a:r>
            <a:r>
              <a:rPr lang="en-GB" dirty="0"/>
              <a:t>– support car clubs, rental &amp; the constrained</a:t>
            </a:r>
            <a:endParaRPr lang="en-GB" b="1" dirty="0"/>
          </a:p>
          <a:p>
            <a:pPr marL="742950" lvl="1" indent="-285750">
              <a:buFont typeface="Arial"/>
              <a:buChar char="•"/>
            </a:pPr>
            <a:r>
              <a:rPr lang="en-GB" b="1" dirty="0"/>
              <a:t>Data access </a:t>
            </a:r>
            <a:r>
              <a:rPr lang="en-GB" dirty="0"/>
              <a:t>– no standard API likely to cause an issue</a:t>
            </a:r>
            <a:endParaRPr lang="en-GB" sz="1600" dirty="0"/>
          </a:p>
        </p:txBody>
      </p:sp>
      <p:sp>
        <p:nvSpPr>
          <p:cNvPr id="17" name="TextBox 16"/>
          <p:cNvSpPr txBox="1"/>
          <p:nvPr/>
        </p:nvSpPr>
        <p:spPr>
          <a:xfrm rot="3197009">
            <a:off x="6124667" y="2907415"/>
            <a:ext cx="1920418" cy="461665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099644"/>
              </a:avLst>
            </a:prstTxWarp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</a:rPr>
              <a:t>Infrastructure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8510399">
            <a:off x="4579260" y="2998002"/>
            <a:ext cx="1372382" cy="357981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44300"/>
              </a:avLst>
            </a:prstTxWarp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</a:rPr>
              <a:t>Demand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67570" y="4638989"/>
            <a:ext cx="1136026" cy="461665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616336"/>
              </a:avLst>
            </a:prstTxWarp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</a:rPr>
              <a:t>Supply</a:t>
            </a:r>
            <a:endParaRPr lang="en-US" sz="2800" b="1" dirty="0">
              <a:solidFill>
                <a:srgbClr val="FFFFFF"/>
              </a:solidFill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5A1D736C-F8CB-4014-8F90-BF14AC60F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99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614"/>
    </mc:Choice>
    <mc:Fallback xmlns="">
      <p:transition spd="slow" advTm="227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452D87-869A-484E-A8DE-1DC2E6E80100}"/>
              </a:ext>
            </a:extLst>
          </p:cNvPr>
          <p:cNvSpPr/>
          <p:nvPr/>
        </p:nvSpPr>
        <p:spPr>
          <a:xfrm>
            <a:off x="783771" y="2386149"/>
            <a:ext cx="1358538" cy="391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7C545E-77CC-4829-8132-DACEF4A98B39}"/>
              </a:ext>
            </a:extLst>
          </p:cNvPr>
          <p:cNvSpPr txBox="1">
            <a:spLocks/>
          </p:cNvSpPr>
          <p:nvPr/>
        </p:nvSpPr>
        <p:spPr>
          <a:xfrm>
            <a:off x="905691" y="103689"/>
            <a:ext cx="10515600" cy="1425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0C2580"/>
                </a:solidFill>
                <a:latin typeface="Rockwell" charset="0"/>
                <a:ea typeface="Rockwell" charset="0"/>
                <a:cs typeface="Rockwel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Required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 </a:t>
            </a: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Measures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C2580"/>
              </a:solidFill>
              <a:effectLst/>
              <a:uLnTx/>
              <a:uFillTx/>
              <a:latin typeface="Rockwel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14639" y="6171165"/>
            <a:ext cx="1518392" cy="469395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992" y="1606941"/>
            <a:ext cx="673547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C2580"/>
              </a:solidFill>
              <a:effectLst/>
              <a:uLnTx/>
              <a:uFillTx/>
              <a:latin typeface="Rockwell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Continuation of grant and incentives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ckwell" panose="02060603020205020403" pitchFamily="18" charset="0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Continuation of plug-in &amp; charging grants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Extended support - 0% VAT on EVs, extending 100% first year allowance,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BiK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held at 0% further year, ZEV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BiK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frozen post 2025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Continued foresight of any removal or changes to grants and incentives</a:t>
            </a:r>
          </a:p>
          <a:p>
            <a:pPr marL="1257300" marR="0" lvl="2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Clear policy leadership &amp; alignment of policy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ckwell" panose="02060603020205020403" pitchFamily="18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Roadmap setting out what is required and by when &amp; how government is working with industry to meet these goals including:</a:t>
            </a:r>
          </a:p>
          <a:p>
            <a:pPr marL="12001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deployment of hydrogen for those sectors where BEVs may not be the right solution </a:t>
            </a:r>
          </a:p>
          <a:p>
            <a:pPr marL="12001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how incentives/disincentives match current technology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Promoting flexible car modes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ckwell" panose="02060603020205020403" pitchFamily="18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Investment in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MaaS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trials and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4"/>
              </a:rPr>
              <a:t>Mobility Credits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Pentagon 34">
            <a:extLst>
              <a:ext uri="{FF2B5EF4-FFF2-40B4-BE49-F238E27FC236}">
                <a16:creationId xmlns:a16="http://schemas.microsoft.com/office/drawing/2014/main" id="{DAE87341-BBBC-423E-B846-2A429577D457}"/>
              </a:ext>
            </a:extLst>
          </p:cNvPr>
          <p:cNvSpPr/>
          <p:nvPr/>
        </p:nvSpPr>
        <p:spPr>
          <a:xfrm>
            <a:off x="0" y="1606941"/>
            <a:ext cx="4216893" cy="634125"/>
          </a:xfrm>
          <a:prstGeom prst="homePlate">
            <a:avLst/>
          </a:prstGeom>
          <a:solidFill>
            <a:srgbClr val="014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           Demand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 pitchFamily="18" charset="0"/>
              <a:ea typeface="+mn-ea"/>
              <a:cs typeface="+mn-cs"/>
            </a:endParaRPr>
          </a:p>
        </p:txBody>
      </p:sp>
      <p:pic>
        <p:nvPicPr>
          <p:cNvPr id="14" name="Picture 2" descr="man, guy, vehicle, back, transportation, cars, road, mirror, driving,  tricycle | Pikist">
            <a:extLst>
              <a:ext uri="{FF2B5EF4-FFF2-40B4-BE49-F238E27FC236}">
                <a16:creationId xmlns:a16="http://schemas.microsoft.com/office/drawing/2014/main" id="{CFCC2E18-2993-42EE-A1E8-B3C517C68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95" y="2540078"/>
            <a:ext cx="3936637" cy="262054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7E46C81C-C43E-422F-9A6B-7082D30F2A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48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5756"/>
    </mc:Choice>
    <mc:Fallback>
      <p:transition spd="slow" advTm="1457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452D87-869A-484E-A8DE-1DC2E6E80100}"/>
              </a:ext>
            </a:extLst>
          </p:cNvPr>
          <p:cNvSpPr/>
          <p:nvPr/>
        </p:nvSpPr>
        <p:spPr>
          <a:xfrm>
            <a:off x="783771" y="2386149"/>
            <a:ext cx="1358538" cy="391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7C545E-77CC-4829-8132-DACEF4A98B39}"/>
              </a:ext>
            </a:extLst>
          </p:cNvPr>
          <p:cNvSpPr txBox="1">
            <a:spLocks/>
          </p:cNvSpPr>
          <p:nvPr/>
        </p:nvSpPr>
        <p:spPr>
          <a:xfrm>
            <a:off x="905691" y="103689"/>
            <a:ext cx="10515600" cy="1425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0C2580"/>
                </a:solidFill>
                <a:latin typeface="Rockwell" charset="0"/>
                <a:ea typeface="Rockwell" charset="0"/>
                <a:cs typeface="Rockwel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Required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 </a:t>
            </a: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Measures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C2580"/>
              </a:solidFill>
              <a:effectLst/>
              <a:uLnTx/>
              <a:uFillTx/>
              <a:latin typeface="Rockwel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14639" y="6171165"/>
            <a:ext cx="1518392" cy="469395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 rot="3197009">
            <a:off x="2671271" y="3062298"/>
            <a:ext cx="1421128" cy="345516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09964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Infrastructure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 rot="18510399">
            <a:off x="921584" y="2970293"/>
            <a:ext cx="1334180" cy="353467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44300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Demand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75049" y="4376515"/>
            <a:ext cx="850215" cy="341637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616336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Supply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395" y="2080999"/>
            <a:ext cx="673547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Grid upgrades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re-evaluation of the process, so this is no longer an unfair barrier 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Infrastructure roadmap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DNO engagement with fleets to understand their energy needs and to provide assurances on how these needs will be met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Reform the Advisory Electric Rate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4p per mile no longer fit for purpose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C2580"/>
              </a:solidFill>
              <a:effectLst/>
              <a:uLnTx/>
              <a:uFillTx/>
              <a:latin typeface="Rockwell"/>
              <a:ea typeface="+mn-ea"/>
              <a:cs typeface="Rockwell"/>
            </a:endParaRPr>
          </a:p>
        </p:txBody>
      </p:sp>
      <p:sp>
        <p:nvSpPr>
          <p:cNvPr id="12" name="TextBox 11"/>
          <p:cNvSpPr txBox="1"/>
          <p:nvPr/>
        </p:nvSpPr>
        <p:spPr>
          <a:xfrm rot="3197009">
            <a:off x="9151378" y="3097570"/>
            <a:ext cx="2126523" cy="700707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09964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Infrastructure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Pentagon 34">
            <a:extLst>
              <a:ext uri="{FF2B5EF4-FFF2-40B4-BE49-F238E27FC236}">
                <a16:creationId xmlns:a16="http://schemas.microsoft.com/office/drawing/2014/main" id="{2688B8C1-F215-4B2C-A9B2-A372D97C05D1}"/>
              </a:ext>
            </a:extLst>
          </p:cNvPr>
          <p:cNvSpPr/>
          <p:nvPr/>
        </p:nvSpPr>
        <p:spPr>
          <a:xfrm flipH="1">
            <a:off x="8007926" y="1846110"/>
            <a:ext cx="4184073" cy="634125"/>
          </a:xfrm>
          <a:prstGeom prst="homePlate">
            <a:avLst/>
          </a:prstGeom>
          <a:solidFill>
            <a:srgbClr val="014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Infrastructure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 pitchFamily="18" charset="0"/>
              <a:ea typeface="+mn-ea"/>
              <a:cs typeface="+mn-cs"/>
            </a:endParaRPr>
          </a:p>
        </p:txBody>
      </p:sp>
      <p:pic>
        <p:nvPicPr>
          <p:cNvPr id="14" name="Picture 2" descr="An electric car charging point at... © Walter Baxter :: Geograph Britain  and Ireland">
            <a:extLst>
              <a:ext uri="{FF2B5EF4-FFF2-40B4-BE49-F238E27FC236}">
                <a16:creationId xmlns:a16="http://schemas.microsoft.com/office/drawing/2014/main" id="{BF8A4766-9860-4579-AD5F-F59EB6727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493" y="2734668"/>
            <a:ext cx="3517041" cy="234652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9009D0-42A4-466F-BEFD-070C8EA56D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01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13"/>
    </mc:Choice>
    <mc:Fallback>
      <p:transition spd="slow" advTm="35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452D87-869A-484E-A8DE-1DC2E6E80100}"/>
              </a:ext>
            </a:extLst>
          </p:cNvPr>
          <p:cNvSpPr/>
          <p:nvPr/>
        </p:nvSpPr>
        <p:spPr>
          <a:xfrm>
            <a:off x="783771" y="2386149"/>
            <a:ext cx="1358538" cy="391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7C545E-77CC-4829-8132-DACEF4A98B39}"/>
              </a:ext>
            </a:extLst>
          </p:cNvPr>
          <p:cNvSpPr txBox="1">
            <a:spLocks/>
          </p:cNvSpPr>
          <p:nvPr/>
        </p:nvSpPr>
        <p:spPr>
          <a:xfrm>
            <a:off x="905691" y="103689"/>
            <a:ext cx="10515600" cy="1425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0C2580"/>
                </a:solidFill>
                <a:latin typeface="Rockwell" charset="0"/>
                <a:ea typeface="Rockwell" charset="0"/>
                <a:cs typeface="Rockwel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Required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 </a:t>
            </a: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Measures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C2580"/>
              </a:solidFill>
              <a:effectLst/>
              <a:uLnTx/>
              <a:uFillTx/>
              <a:latin typeface="Rockwel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14639" y="6171165"/>
            <a:ext cx="1518392" cy="469395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 rot="3197009">
            <a:off x="2671271" y="3062298"/>
            <a:ext cx="1421128" cy="345516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09964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Infrastructure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 rot="18510399">
            <a:off x="921584" y="2970293"/>
            <a:ext cx="1334180" cy="353467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44300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Demand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75049" y="4376515"/>
            <a:ext cx="850215" cy="341637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616336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Supply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1866" y="1300736"/>
            <a:ext cx="660373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Rapid charging extended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away from strategic road network</a:t>
            </a:r>
            <a:b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High powered charging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funding to avoid delays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Extend provision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larger vans &amp; review building regulations to allow for secure parking whilst charging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C2580"/>
              </a:solidFill>
              <a:effectLst/>
              <a:uLnTx/>
              <a:uFillTx/>
              <a:latin typeface="Calibri"/>
              <a:ea typeface="+mn-ea"/>
              <a:cs typeface="Rockwel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ckwell" panose="020606030202050204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Ease of payment, and reliability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ckwell" panose="02060603020205020403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Automated Electric Vehicle Act 2018 – enforce reliability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Pricing visibility, consistency &amp; practical language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Pricing cap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ckwell" panose="020606030202050204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Open access to data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location, availability, state of repair, pricing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Agreed Industry Standard for API/data extraction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ISO15118 as a mandatory requirement  to ensure charge point and vehicle compatibility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 rot="3197009">
            <a:off x="9151378" y="3097570"/>
            <a:ext cx="2126523" cy="700707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09964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Infrastructure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 descr="Electric Car Charging Station - Free photo on Pixabay">
            <a:extLst>
              <a:ext uri="{FF2B5EF4-FFF2-40B4-BE49-F238E27FC236}">
                <a16:creationId xmlns:a16="http://schemas.microsoft.com/office/drawing/2014/main" id="{0B63011F-BE24-436C-96C6-21C13C8943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583" y="2763565"/>
            <a:ext cx="4313380" cy="24262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Pentagon 34">
            <a:extLst>
              <a:ext uri="{FF2B5EF4-FFF2-40B4-BE49-F238E27FC236}">
                <a16:creationId xmlns:a16="http://schemas.microsoft.com/office/drawing/2014/main" id="{B6A2ABCE-0352-45D4-B103-CDC9DABC6A2A}"/>
              </a:ext>
            </a:extLst>
          </p:cNvPr>
          <p:cNvSpPr/>
          <p:nvPr/>
        </p:nvSpPr>
        <p:spPr>
          <a:xfrm flipH="1">
            <a:off x="8007926" y="1846110"/>
            <a:ext cx="4184073" cy="634125"/>
          </a:xfrm>
          <a:prstGeom prst="homePlate">
            <a:avLst/>
          </a:prstGeom>
          <a:solidFill>
            <a:srgbClr val="014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Infrastructure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 pitchFamily="18" charset="0"/>
              <a:ea typeface="+mn-ea"/>
              <a:cs typeface="+mn-cs"/>
            </a:endParaRP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44132B1-236C-4570-8C03-4A8B96493E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711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8159"/>
    </mc:Choice>
    <mc:Fallback>
      <p:transition spd="slow" advTm="1381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452D87-869A-484E-A8DE-1DC2E6E80100}"/>
              </a:ext>
            </a:extLst>
          </p:cNvPr>
          <p:cNvSpPr/>
          <p:nvPr/>
        </p:nvSpPr>
        <p:spPr>
          <a:xfrm>
            <a:off x="783771" y="2386149"/>
            <a:ext cx="1358538" cy="391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7C545E-77CC-4829-8132-DACEF4A98B39}"/>
              </a:ext>
            </a:extLst>
          </p:cNvPr>
          <p:cNvSpPr txBox="1">
            <a:spLocks/>
          </p:cNvSpPr>
          <p:nvPr/>
        </p:nvSpPr>
        <p:spPr>
          <a:xfrm>
            <a:off x="905691" y="103689"/>
            <a:ext cx="10515600" cy="1425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rgbClr val="0C2580"/>
                </a:solidFill>
                <a:latin typeface="Rockwell" charset="0"/>
                <a:ea typeface="Rockwell" charset="0"/>
                <a:cs typeface="Rockwel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Required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 </a:t>
            </a: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0C2580"/>
                </a:solidFill>
                <a:effectLst/>
                <a:uLnTx/>
                <a:uFillTx/>
                <a:latin typeface="Rockwell" charset="0"/>
              </a:rPr>
              <a:t>Measures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C2580"/>
              </a:solidFill>
              <a:effectLst/>
              <a:uLnTx/>
              <a:uFillTx/>
              <a:latin typeface="Rockwel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14639" y="6171165"/>
            <a:ext cx="1518392" cy="469395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 rot="3197009">
            <a:off x="2671271" y="3062298"/>
            <a:ext cx="1421128" cy="345516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09964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Infrastructure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 rot="18510399">
            <a:off x="921584" y="2970293"/>
            <a:ext cx="1334180" cy="353467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44300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Demand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04155" y="1985123"/>
            <a:ext cx="63970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EU exit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remove the 10% WTO tariff on ZEV imports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ZEV Mandate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BVRLA members are opposed to the idea of a blunt and inflexible target on OEMs which could add an unnecessary regulatory burden and have unintended consequences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Incentives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must match or beat those given to manufacturers across Europe</a:t>
            </a: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Investment in the UK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R&amp;D and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gigafactories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would reduce costs and address supply limitations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C2580"/>
              </a:solidFill>
              <a:effectLst/>
              <a:uLnTx/>
              <a:uFillTx/>
              <a:latin typeface="Rockwell"/>
              <a:ea typeface="+mn-ea"/>
              <a:cs typeface="Rockwel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C2580"/>
              </a:solidFill>
              <a:effectLst/>
              <a:uLnTx/>
              <a:uFillTx/>
              <a:latin typeface="Calibri"/>
              <a:ea typeface="+mn-ea"/>
              <a:cs typeface="Rockwell"/>
            </a:endParaRPr>
          </a:p>
        </p:txBody>
      </p:sp>
      <p:sp>
        <p:nvSpPr>
          <p:cNvPr id="12" name="TextBox 11"/>
          <p:cNvSpPr txBox="1"/>
          <p:nvPr/>
        </p:nvSpPr>
        <p:spPr>
          <a:xfrm rot="3197009">
            <a:off x="3211086" y="2879542"/>
            <a:ext cx="1689441" cy="278385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09964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Infrastructure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 rot="18510399">
            <a:off x="848379" y="2396115"/>
            <a:ext cx="1887569" cy="763839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444300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Demand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5372" y="4718152"/>
            <a:ext cx="819783" cy="243388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616336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Supply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83104" y="4730707"/>
            <a:ext cx="1152052" cy="461665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616336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Supply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Pentagon 34">
            <a:extLst>
              <a:ext uri="{FF2B5EF4-FFF2-40B4-BE49-F238E27FC236}">
                <a16:creationId xmlns:a16="http://schemas.microsoft.com/office/drawing/2014/main" id="{D8925161-EB0C-4C2D-8F38-7A002B0E2523}"/>
              </a:ext>
            </a:extLst>
          </p:cNvPr>
          <p:cNvSpPr/>
          <p:nvPr/>
        </p:nvSpPr>
        <p:spPr>
          <a:xfrm>
            <a:off x="0" y="1606941"/>
            <a:ext cx="4216893" cy="634125"/>
          </a:xfrm>
          <a:prstGeom prst="homePlate">
            <a:avLst/>
          </a:prstGeom>
          <a:solidFill>
            <a:srgbClr val="0143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" panose="02060603020205020403" pitchFamily="18" charset="0"/>
                <a:ea typeface="+mn-ea"/>
                <a:cs typeface="+mn-cs"/>
              </a:rPr>
              <a:t>           Supply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 pitchFamily="18" charset="0"/>
              <a:ea typeface="+mn-ea"/>
              <a:cs typeface="+mn-cs"/>
            </a:endParaRPr>
          </a:p>
        </p:txBody>
      </p:sp>
      <p:pic>
        <p:nvPicPr>
          <p:cNvPr id="17" name="Picture 4" descr="Class 66 no.66183 with a car transporter... © Jonathan Hutchins  cc-by-sa/2.0 :: Geograph Britain and Ireland">
            <a:extLst>
              <a:ext uri="{FF2B5EF4-FFF2-40B4-BE49-F238E27FC236}">
                <a16:creationId xmlns:a16="http://schemas.microsoft.com/office/drawing/2014/main" id="{0CE4CA9F-7D8D-4E9F-93B7-D843E9B57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78" y="2508326"/>
            <a:ext cx="3709659" cy="278224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1B64FD8-CE12-4FF3-8665-528936D944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27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647"/>
    </mc:Choice>
    <mc:Fallback>
      <p:transition spd="slow" advTm="40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VRLA Powerpoint Template.pptx" id="{DDDB6158-8EF5-4EAE-BE04-1F6B03988B0F}" vid="{98F284E3-BB3F-43E6-86E7-8593CFFB5A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18E88D22DE464FA0BC218BB333EFC2" ma:contentTypeVersion="0" ma:contentTypeDescription="Create a new document." ma:contentTypeScope="" ma:versionID="315c189266854864a185ea139b65dcb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7b4a4f76bea50102067bc7ec8c6d4d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B83177D-8929-42A6-8EE8-E156E738BF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45CEEF0-343D-421A-A815-8A5509E9A61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961BFD-6D71-46A9-88DE-7F1CAF7335D0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BVRLA Powerpoint Template</Template>
  <TotalTime>2847</TotalTime>
  <Words>417</Words>
  <Application>Microsoft Office PowerPoint</Application>
  <PresentationFormat>Widescreen</PresentationFormat>
  <Paragraphs>109</Paragraphs>
  <Slides>10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Courier New</vt:lpstr>
      <vt:lpstr>Rockwell</vt:lpstr>
      <vt:lpstr>Office Theme</vt:lpstr>
      <vt:lpstr>Decarbonising Road Transport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more information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H1 2019 Policy &amp; Communications Update</dc:title>
  <dc:creator>Rachael Hewish</dc:creator>
  <cp:lastModifiedBy>Catherine Bowen</cp:lastModifiedBy>
  <cp:revision>177</cp:revision>
  <cp:lastPrinted>2019-08-07T08:26:54Z</cp:lastPrinted>
  <dcterms:created xsi:type="dcterms:W3CDTF">2019-07-22T09:26:07Z</dcterms:created>
  <dcterms:modified xsi:type="dcterms:W3CDTF">2020-07-27T18:17:59Z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0x0101009618E88D22DE464FA0BC218BB333EFC2</vt:lpwstr>
  </property>
</Properties>
</file>